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60"/>
  </p:notesMasterIdLst>
  <p:sldIdLst>
    <p:sldId id="256" r:id="rId2"/>
    <p:sldId id="359" r:id="rId3"/>
    <p:sldId id="387" r:id="rId4"/>
    <p:sldId id="388" r:id="rId5"/>
    <p:sldId id="397" r:id="rId6"/>
    <p:sldId id="297" r:id="rId7"/>
    <p:sldId id="363" r:id="rId8"/>
    <p:sldId id="365" r:id="rId9"/>
    <p:sldId id="281" r:id="rId10"/>
    <p:sldId id="357" r:id="rId11"/>
    <p:sldId id="366" r:id="rId12"/>
    <p:sldId id="367" r:id="rId13"/>
    <p:sldId id="364" r:id="rId14"/>
    <p:sldId id="280" r:id="rId15"/>
    <p:sldId id="391" r:id="rId16"/>
    <p:sldId id="301" r:id="rId17"/>
    <p:sldId id="329" r:id="rId18"/>
    <p:sldId id="345" r:id="rId19"/>
    <p:sldId id="314" r:id="rId20"/>
    <p:sldId id="400" r:id="rId21"/>
    <p:sldId id="376" r:id="rId22"/>
    <p:sldId id="377" r:id="rId23"/>
    <p:sldId id="378" r:id="rId24"/>
    <p:sldId id="293" r:id="rId25"/>
    <p:sldId id="381" r:id="rId26"/>
    <p:sldId id="392" r:id="rId27"/>
    <p:sldId id="305" r:id="rId28"/>
    <p:sldId id="326" r:id="rId29"/>
    <p:sldId id="395" r:id="rId30"/>
    <p:sldId id="319" r:id="rId31"/>
    <p:sldId id="322" r:id="rId32"/>
    <p:sldId id="402" r:id="rId33"/>
    <p:sldId id="393" r:id="rId34"/>
    <p:sldId id="335" r:id="rId35"/>
    <p:sldId id="368" r:id="rId36"/>
    <p:sldId id="338" r:id="rId37"/>
    <p:sldId id="336" r:id="rId38"/>
    <p:sldId id="295" r:id="rId39"/>
    <p:sldId id="311" r:id="rId40"/>
    <p:sldId id="369" r:id="rId41"/>
    <p:sldId id="370" r:id="rId42"/>
    <p:sldId id="337" r:id="rId43"/>
    <p:sldId id="341" r:id="rId44"/>
    <p:sldId id="373" r:id="rId45"/>
    <p:sldId id="379" r:id="rId46"/>
    <p:sldId id="342" r:id="rId47"/>
    <p:sldId id="343" r:id="rId48"/>
    <p:sldId id="403" r:id="rId49"/>
    <p:sldId id="383" r:id="rId50"/>
    <p:sldId id="385" r:id="rId51"/>
    <p:sldId id="382" r:id="rId52"/>
    <p:sldId id="386" r:id="rId53"/>
    <p:sldId id="290" r:id="rId54"/>
    <p:sldId id="358" r:id="rId55"/>
    <p:sldId id="292" r:id="rId56"/>
    <p:sldId id="330" r:id="rId57"/>
    <p:sldId id="331" r:id="rId58"/>
    <p:sldId id="332" r:id="rId59"/>
  </p:sldIdLst>
  <p:sldSz cx="9144000" cy="5143500" type="screen16x9"/>
  <p:notesSz cx="6858000" cy="9144000"/>
  <p:embeddedFontLst>
    <p:embeddedFont>
      <p:font typeface="Calibri" panose="020F0502020204030204" pitchFamily="34" charset="0"/>
      <p:regular r:id="rId61"/>
      <p:bold r:id="rId62"/>
      <p:italic r:id="rId63"/>
      <p:boldItalic r:id="rId64"/>
    </p:embeddedFont>
    <p:embeddedFont>
      <p:font typeface="Calibri Light" panose="020F0302020204030204" pitchFamily="34" charset="0"/>
      <p:regular r:id="rId65"/>
      <p:italic r:id="rId66"/>
    </p:embeddedFont>
    <p:embeddedFont>
      <p:font typeface="Cambria Math" panose="02040503050406030204" pitchFamily="18" charset="0"/>
      <p:regular r:id="rId67"/>
    </p:embeddedFont>
    <p:embeddedFont>
      <p:font typeface="Segoe Print" panose="02000800000000000000" pitchFamily="2" charset="0"/>
      <p:bold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iel Weld" initials="" lastIdx="3" clrIdx="0"/>
  <p:cmAuthor id="1" name="Arman Cohan" initials="" lastIdx="3"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F20FC"/>
    <a:srgbClr val="C5D9FF"/>
    <a:srgbClr val="000000"/>
    <a:srgbClr val="3D63A7"/>
    <a:srgbClr val="7A94C3"/>
    <a:srgbClr val="D3DBEB"/>
    <a:srgbClr val="FFFFFF"/>
    <a:srgbClr val="DAE3F3"/>
    <a:srgbClr val="4472C5"/>
    <a:srgbClr val="E0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02C90D-13B6-4932-A1C5-22D2ACD22940}">
  <a:tblStyle styleId="{9C02C90D-13B6-4932-A1C5-22D2ACD229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2"/>
    <p:restoredTop sz="91156"/>
  </p:normalViewPr>
  <p:slideViewPr>
    <p:cSldViewPr snapToGrid="0">
      <p:cViewPr>
        <p:scale>
          <a:sx n="139" d="100"/>
          <a:sy n="139" d="100"/>
        </p:scale>
        <p:origin x="144" y="14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4T19:25:49.542"/>
    </inkml:context>
    <inkml:brush xml:id="br0">
      <inkml:brushProperty name="width" value="0.05" units="cm"/>
      <inkml:brushProperty name="height" value="0.05" units="cm"/>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Bayesian_probability"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en.wikipedia.org/wiki/Probability"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mojipedia.org/expressionless-fac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emojipedia.org/expressionless-fac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everybody! </a:t>
            </a:r>
            <a:br>
              <a:rPr lang="en-US" dirty="0"/>
            </a:br>
            <a:br>
              <a:rPr lang="en-US" dirty="0"/>
            </a:br>
            <a:r>
              <a:rPr lang="en-US" dirty="0"/>
              <a:t>This talk is a </a:t>
            </a:r>
            <a:r>
              <a:rPr lang="en-US" dirty="0" err="1"/>
              <a:t>tutorialized</a:t>
            </a:r>
            <a:r>
              <a:rPr lang="en-US" dirty="0"/>
              <a:t> version of a recent paper we have published. </a:t>
            </a:r>
          </a:p>
          <a:p>
            <a:pPr marL="0" lvl="0" indent="0" algn="l" rtl="0">
              <a:spcBef>
                <a:spcPts val="0"/>
              </a:spcBef>
              <a:spcAft>
                <a:spcPts val="0"/>
              </a:spcAft>
              <a:buNone/>
            </a:pPr>
            <a:r>
              <a:rPr lang="en-US" dirty="0"/>
              <a:t>- It is about experimentation and drawing conclusions about your results. </a:t>
            </a:r>
          </a:p>
          <a:p>
            <a:pPr marL="0" lvl="0" indent="0" algn="l" rtl="0">
              <a:spcBef>
                <a:spcPts val="0"/>
              </a:spcBef>
              <a:spcAft>
                <a:spcPts val="0"/>
              </a:spcAft>
              <a:buNone/>
            </a:pPr>
            <a:r>
              <a:rPr lang="en-US" dirty="0"/>
              <a:t>- Not only this is meant to be a tutorial for those who are not familiar with the subject, </a:t>
            </a:r>
          </a:p>
          <a:p>
            <a:pPr marL="0" lvl="0" indent="0" algn="l" rtl="0">
              <a:spcBef>
                <a:spcPts val="0"/>
              </a:spcBef>
              <a:spcAft>
                <a:spcPts val="0"/>
              </a:spcAft>
              <a:buNone/>
            </a:pPr>
            <a:r>
              <a:rPr lang="en-US" dirty="0"/>
              <a:t>- I promise to show you some new intuitions, for those who're already familiar.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While we tend to focus on the NLP research community, these ideas are by no means limited to NLP. You can apply them to other research project, or even many applied problems that require some form of decision-making.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topic is often studied with great mathematical rigor, which unfortunately could make it less accessible. Here my effort is to stay as far as possible with complex equations and stick to the intuition.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fontAlgn="base"/>
            <a:r>
              <a:rPr lang="en-US" sz="1100" b="0" i="0" u="none" strike="noStrike" cap="none" dirty="0">
                <a:solidFill>
                  <a:srgbClr val="000000"/>
                </a:solidFill>
                <a:effectLst/>
                <a:latin typeface="Arial"/>
                <a:ea typeface="Arial"/>
                <a:cs typeface="Arial"/>
                <a:sym typeface="Arial"/>
              </a:rPr>
              <a:t>But here is a tricky part: we don’t have a single statistical tool that could address any possible hypotheses in the world. </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Since each hypothesis starts with a different assumption and makes a (mathematically) different claim. </a:t>
            </a:r>
          </a:p>
          <a:p>
            <a:pPr lvl="0" rtl="0" fontAlgn="base"/>
            <a:r>
              <a:rPr lang="en-US" sz="1100" b="0" i="0" u="none" strike="noStrike" cap="none" dirty="0">
                <a:solidFill>
                  <a:srgbClr val="000000"/>
                </a:solidFill>
                <a:effectLst/>
                <a:latin typeface="Arial"/>
                <a:ea typeface="Arial"/>
                <a:cs typeface="Arial"/>
                <a:sym typeface="Arial"/>
              </a:rPr>
              <a:t>In fact, it is often the case that (read) </a:t>
            </a:r>
          </a:p>
          <a:p>
            <a:pPr lvl="0" rtl="0" fontAlgn="base"/>
            <a:r>
              <a:rPr lang="en-US" sz="1100" b="0" i="0" u="none" strike="noStrike" cap="none" dirty="0">
                <a:solidFill>
                  <a:srgbClr val="000000"/>
                </a:solidFill>
                <a:effectLst/>
                <a:latin typeface="Arial"/>
                <a:ea typeface="Arial"/>
                <a:cs typeface="Arial"/>
                <a:sym typeface="Arial"/>
              </a:rPr>
              <a:t>The corollary is that, (read)</a:t>
            </a:r>
          </a:p>
          <a:p>
            <a:pPr lvl="0" rtl="0" fontAlgn="base"/>
            <a:endParaRPr lang="en-US" sz="1100" b="0" i="0" u="none" strike="noStrike" cap="none" dirty="0">
              <a:solidFill>
                <a:srgbClr val="000000"/>
              </a:solidFill>
              <a:effectLst/>
              <a:latin typeface="Arial"/>
              <a:ea typeface="Arial"/>
              <a:cs typeface="Arial"/>
              <a:sym typeface="Arial"/>
            </a:endParaRPr>
          </a:p>
          <a:p>
            <a:endParaRPr lang="en-US" dirty="0"/>
          </a:p>
        </p:txBody>
      </p:sp>
    </p:spTree>
    <p:extLst>
      <p:ext uri="{BB962C8B-B14F-4D97-AF65-F5344CB8AC3E}">
        <p14:creationId xmlns:p14="http://schemas.microsoft.com/office/powerpoint/2010/main" val="3126557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fontAlgn="base"/>
            <a:r>
              <a:rPr lang="en-US" sz="1100" b="0" i="0" u="none" strike="noStrike" cap="none" dirty="0">
                <a:solidFill>
                  <a:srgbClr val="000000"/>
                </a:solidFill>
                <a:effectLst/>
                <a:latin typeface="Arial"/>
                <a:ea typeface="Arial"/>
                <a:cs typeface="Arial"/>
                <a:sym typeface="Arial"/>
              </a:rPr>
              <a:t>However, in practice, it's usually the other way around. </a:t>
            </a:r>
          </a:p>
          <a:p>
            <a:pPr lvl="1" rtl="0" fontAlgn="base"/>
            <a:r>
              <a:rPr lang="en-US" sz="1100" b="0" i="0" u="none" strike="noStrike" cap="none" dirty="0">
                <a:solidFill>
                  <a:srgbClr val="000000"/>
                </a:solidFill>
                <a:effectLst/>
                <a:latin typeface="Arial"/>
                <a:ea typeface="Arial"/>
                <a:cs typeface="Arial"/>
                <a:sym typeface="Arial"/>
              </a:rPr>
              <a:t>We usually have a statistical test that we’re comfortable with and we apply it to our target data.</a:t>
            </a:r>
          </a:p>
          <a:p>
            <a:pPr lvl="0" rtl="0" fontAlgn="base"/>
            <a:r>
              <a:rPr lang="en-US" sz="1100" b="0" i="0" u="none" strike="noStrike" cap="none" dirty="0">
                <a:solidFill>
                  <a:srgbClr val="000000"/>
                </a:solidFill>
                <a:effectLst/>
                <a:latin typeface="Arial"/>
                <a:ea typeface="Arial"/>
                <a:cs typeface="Arial"/>
                <a:sym typeface="Arial"/>
              </a:rPr>
              <a:t>This issue is so severe that we often forget/ignore what is the hypothesis addressed by a statistical tool. </a:t>
            </a:r>
          </a:p>
          <a:p>
            <a:endParaRPr lang="en-US" dirty="0"/>
          </a:p>
        </p:txBody>
      </p:sp>
    </p:spTree>
    <p:extLst>
      <p:ext uri="{BB962C8B-B14F-4D97-AF65-F5344CB8AC3E}">
        <p14:creationId xmlns:p14="http://schemas.microsoft.com/office/powerpoint/2010/main" val="2451232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real example of that: a screenshot from a paper public at EMNLP 2019	</a:t>
            </a:r>
          </a:p>
          <a:p>
            <a:r>
              <a:rPr lang="en-US" dirty="0"/>
              <a:t>There is a table of results, just like what we had earlier</a:t>
            </a:r>
          </a:p>
          <a:p>
            <a:pPr lvl="1"/>
            <a:r>
              <a:rPr lang="en-US" dirty="0"/>
              <a:t>The research question is clear from the context </a:t>
            </a:r>
          </a:p>
          <a:p>
            <a:pPr lvl="1"/>
            <a:r>
              <a:rPr lang="en-US" dirty="0"/>
              <a:t>The text also mentions what statistical tool they use. </a:t>
            </a:r>
          </a:p>
          <a:p>
            <a:pPr lvl="1"/>
            <a:r>
              <a:rPr lang="en-US" dirty="0"/>
              <a:t>But what is their hypothesis or scientific claim their pursuing to assess? Unclear. </a:t>
            </a:r>
          </a:p>
          <a:p>
            <a:pPr lvl="0"/>
            <a:r>
              <a:rPr lang="en-US" dirty="0"/>
              <a:t>This is an output; in fact, this is a systemic flaw practice I the field. (read) </a:t>
            </a:r>
          </a:p>
          <a:p>
            <a:pPr lvl="1"/>
            <a:endParaRPr lang="en-US" dirty="0"/>
          </a:p>
        </p:txBody>
      </p:sp>
    </p:spTree>
    <p:extLst>
      <p:ext uri="{BB962C8B-B14F-4D97-AF65-F5344CB8AC3E}">
        <p14:creationId xmlns:p14="http://schemas.microsoft.com/office/powerpoint/2010/main" val="2221917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Overall, this work/presentation is motivated by the observation that there seems to be limited understanding about: (read)</a:t>
            </a:r>
          </a:p>
          <a:p>
            <a:endParaRPr lang="en-US" dirty="0"/>
          </a:p>
          <a:p>
            <a:endParaRPr lang="en-US" dirty="0"/>
          </a:p>
          <a:p>
            <a:r>
              <a:rPr lang="en-US" dirty="0"/>
              <a:t>The key tip we’re offering is that: (read)</a:t>
            </a:r>
          </a:p>
          <a:p>
            <a:endParaRPr lang="en-US" dirty="0"/>
          </a:p>
          <a:p>
            <a:endParaRPr lang="en-US" dirty="0"/>
          </a:p>
          <a:p>
            <a:pPr lvl="1"/>
            <a:endParaRPr lang="en-US" dirty="0"/>
          </a:p>
          <a:p>
            <a:pPr lvl="1"/>
            <a:endParaRPr lang="en-US" dirty="0"/>
          </a:p>
        </p:txBody>
      </p:sp>
    </p:spTree>
    <p:extLst>
      <p:ext uri="{BB962C8B-B14F-4D97-AF65-F5344CB8AC3E}">
        <p14:creationId xmlns:p14="http://schemas.microsoft.com/office/powerpoint/2010/main" val="3750171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f5613325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f5613325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particular, here we see the statistical tools that we study in the paper are: (read them)</a:t>
            </a:r>
          </a:p>
          <a:p>
            <a:pPr marL="171450" lvl="0" indent="-171450" algn="l" rtl="0">
              <a:spcBef>
                <a:spcPts val="0"/>
              </a:spcBef>
              <a:spcAft>
                <a:spcPts val="0"/>
              </a:spcAft>
            </a:pPr>
            <a:r>
              <a:rPr lang="en-US" sz="1100" b="0" i="0" u="none" strike="noStrike" cap="none" dirty="0">
                <a:solidFill>
                  <a:srgbClr val="000000"/>
                </a:solidFill>
                <a:effectLst/>
                <a:latin typeface="Arial"/>
                <a:ea typeface="Arial"/>
                <a:cs typeface="Arial"/>
                <a:sym typeface="Arial"/>
              </a:rPr>
              <a:t>The two tools on the left are based on frequentist statistics, while the ones on the right are based on Bayesian inference. </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This </a:t>
            </a:r>
            <a:r>
              <a:rPr lang="en-US" dirty="0"/>
              <a:t>categorization is based on what inference tool they use: ….</a:t>
            </a:r>
          </a:p>
          <a:p>
            <a:pPr marL="628650" lvl="1" indent="-171450" algn="l" rtl="0">
              <a:spcBef>
                <a:spcPts val="0"/>
              </a:spcBef>
              <a:spcAft>
                <a:spcPts val="0"/>
              </a:spcAft>
            </a:pPr>
            <a:r>
              <a:rPr lang="en-US" sz="1100" b="0" i="0" u="none" strike="noStrike" cap="none" dirty="0">
                <a:solidFill>
                  <a:srgbClr val="000000"/>
                </a:solidFill>
                <a:effectLst/>
                <a:latin typeface="Arial"/>
                <a:ea typeface="Arial"/>
                <a:cs typeface="Arial"/>
                <a:sym typeface="Arial"/>
                <a:hlinkClick r:id="rId3" tooltip="Bayesian probability"/>
              </a:rPr>
              <a:t>Bayesian probability</a:t>
            </a:r>
            <a:r>
              <a:rPr lang="en-US" sz="1100" b="0" i="0" u="none" strike="noStrike" cap="none" dirty="0">
                <a:solidFill>
                  <a:srgbClr val="000000"/>
                </a:solidFill>
                <a:effectLst/>
                <a:latin typeface="Arial"/>
                <a:ea typeface="Arial"/>
                <a:cs typeface="Arial"/>
                <a:sym typeface="Arial"/>
              </a:rPr>
              <a:t> is the name given to several related interpretations of </a:t>
            </a:r>
            <a:r>
              <a:rPr lang="en-US" sz="1100" b="0" i="0" u="none" strike="noStrike" cap="none" dirty="0">
                <a:solidFill>
                  <a:srgbClr val="000000"/>
                </a:solidFill>
                <a:effectLst/>
                <a:latin typeface="Arial"/>
                <a:ea typeface="Arial"/>
                <a:cs typeface="Arial"/>
                <a:sym typeface="Arial"/>
                <a:hlinkClick r:id="rId4" tooltip="Probability"/>
              </a:rPr>
              <a:t>probability</a:t>
            </a:r>
            <a:r>
              <a:rPr lang="en-US" sz="1100" b="0" i="0" u="none" strike="noStrike" cap="none" dirty="0">
                <a:solidFill>
                  <a:srgbClr val="000000"/>
                </a:solidFill>
                <a:effectLst/>
                <a:latin typeface="Arial"/>
                <a:ea typeface="Arial"/>
                <a:cs typeface="Arial"/>
                <a:sym typeface="Arial"/>
              </a:rPr>
              <a:t> as an amount of epistemic confidence – the strength of beliefs, hypotheses etc. – rather than a frequency. </a:t>
            </a: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A complementary categorization of these tools is based on the nature of the results that they provide</a:t>
            </a:r>
            <a:r>
              <a:rPr lang="en-US" dirty="0"/>
              <a:t>: </a:t>
            </a:r>
            <a:br>
              <a:rPr lang="en-US" dirty="0"/>
            </a:br>
            <a:r>
              <a:rPr lang="en-US" sz="1100" b="0" i="0" u="none" strike="noStrike" cap="none" dirty="0">
                <a:solidFill>
                  <a:srgbClr val="000000"/>
                </a:solidFill>
                <a:effectLst/>
                <a:latin typeface="Arial"/>
                <a:ea typeface="Arial"/>
                <a:cs typeface="Arial"/>
                <a:sym typeface="Arial"/>
              </a:rPr>
              <a:t>the ones on the top encourage binary decision making, while those on the bottom provide uncertainty around estimates. </a:t>
            </a:r>
            <a:r>
              <a:rPr lang="en-US" dirty="0"/>
              <a:t> </a:t>
            </a:r>
          </a:p>
          <a:p>
            <a:pPr marL="171450" lvl="0" indent="-171450" algn="l" rtl="0">
              <a:spcBef>
                <a:spcPts val="0"/>
              </a:spcBef>
              <a:spcAft>
                <a:spcPts val="0"/>
              </a:spcAft>
            </a:pPr>
            <a:endParaRPr lang="en-US" dirty="0"/>
          </a:p>
          <a:p>
            <a:pPr marL="171450" lvl="0" indent="-171450" algn="l" rtl="0">
              <a:spcBef>
                <a:spcPts val="0"/>
              </a:spcBef>
              <a:spcAft>
                <a:spcPts val="0"/>
              </a:spcAft>
            </a:pPr>
            <a:endParaRPr lang="en-US" dirty="0"/>
          </a:p>
          <a:p>
            <a:pPr marL="0" lvl="0" indent="0" algn="l" rtl="0">
              <a:spcBef>
                <a:spcPts val="0"/>
              </a:spcBef>
              <a:spcAft>
                <a:spcPts val="0"/>
              </a:spcAft>
              <a:buNone/>
            </a:pPr>
            <a:r>
              <a:rPr lang="en-US" dirty="0"/>
              <a:t>For the sake of this presentation, to make the talk more focused, we’re going to focus on the red algorithms, but in our paper we cover all 4 of them. </a:t>
            </a:r>
          </a:p>
          <a:p>
            <a:pPr marL="171450" lvl="0" indent="-171450" algn="l" rtl="0">
              <a:spcBef>
                <a:spcPts val="0"/>
              </a:spcBef>
              <a:spcAft>
                <a:spcPts val="0"/>
              </a:spcAft>
              <a:buFontTx/>
              <a:buChar char="-"/>
            </a:pPr>
            <a:r>
              <a:rPr lang="en-US" dirty="0"/>
              <a:t>NHST, because it’s the most popular choice</a:t>
            </a:r>
          </a:p>
          <a:p>
            <a:pPr marL="171450" lvl="0" indent="-171450" algn="l" rtl="0">
              <a:spcBef>
                <a:spcPts val="0"/>
              </a:spcBef>
              <a:spcAft>
                <a:spcPts val="0"/>
              </a:spcAft>
              <a:buFontTx/>
              <a:buChar char="-"/>
            </a:pPr>
            <a:r>
              <a:rPr lang="en-US" dirty="0"/>
              <a:t>PI, because I believe it’s a useful alternative. </a:t>
            </a:r>
          </a:p>
        </p:txBody>
      </p:sp>
    </p:spTree>
    <p:extLst>
      <p:ext uri="{BB962C8B-B14F-4D97-AF65-F5344CB8AC3E}">
        <p14:creationId xmlns:p14="http://schemas.microsoft.com/office/powerpoint/2010/main" val="2186790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f5613325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f5613325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65613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getting into any gory details, let’s fix our notation for the rest of the presentation:</a:t>
            </a:r>
            <a:endParaRPr lang="en-US" b="0" dirty="0">
              <a:effectLst/>
            </a:endParaRPr>
          </a:p>
          <a:p>
            <a:pPr lvl="1" rtl="0" fontAlgn="base"/>
            <a:r>
              <a:rPr lang="en-US" sz="1100" b="0" i="0" u="none" strike="noStrike" cap="none" dirty="0">
                <a:solidFill>
                  <a:srgbClr val="000000"/>
                </a:solidFill>
                <a:effectLst/>
                <a:latin typeface="Arial"/>
                <a:ea typeface="Arial"/>
                <a:cs typeface="Arial"/>
                <a:sym typeface="Arial"/>
              </a:rPr>
              <a:t>Suppose we want to compare two systems on a dataset of instances D with respect to a measure M(S, x) representing the performance of system S on an instance x. </a:t>
            </a:r>
          </a:p>
          <a:p>
            <a:pPr lvl="2" rtl="0" fontAlgn="base"/>
            <a:r>
              <a:rPr lang="en-US" sz="1100" b="0" i="0" u="none" strike="noStrike" cap="none" dirty="0">
                <a:solidFill>
                  <a:srgbClr val="000000"/>
                </a:solidFill>
                <a:effectLst/>
                <a:latin typeface="Arial"/>
                <a:ea typeface="Arial"/>
                <a:cs typeface="Arial"/>
                <a:sym typeface="Arial"/>
              </a:rPr>
              <a:t>Let M(S, D) denote the vector ….. </a:t>
            </a:r>
          </a:p>
          <a:p>
            <a:pPr lvl="1" rtl="0" fontAlgn="base"/>
            <a:r>
              <a:rPr lang="en-US" sz="1100" b="0" i="0" u="none" strike="noStrike" cap="none" dirty="0">
                <a:solidFill>
                  <a:srgbClr val="000000"/>
                </a:solidFill>
                <a:effectLst/>
                <a:latin typeface="Arial"/>
                <a:ea typeface="Arial"/>
                <a:cs typeface="Arial"/>
                <a:sym typeface="Arial"/>
              </a:rPr>
              <a:t>In a typical NLP experiment, the goal is to infer some inherent and unknown properties of systems. </a:t>
            </a:r>
          </a:p>
          <a:p>
            <a:pPr lvl="1" rtl="0" fontAlgn="base"/>
            <a:r>
              <a:rPr lang="en-US" sz="1100" b="0" i="0" u="none" strike="noStrike" cap="none" dirty="0">
                <a:solidFill>
                  <a:srgbClr val="000000"/>
                </a:solidFill>
                <a:effectLst/>
                <a:latin typeface="Arial"/>
                <a:ea typeface="Arial"/>
                <a:cs typeface="Arial"/>
                <a:sym typeface="Arial"/>
              </a:rPr>
              <a:t>To this end, a practitioner assumes a probability distribution on the observations y, parameterized by </a:t>
            </a:r>
            <a:r>
              <a:rPr lang="el-GR" sz="1100" b="0" i="0" u="none" strike="noStrike" cap="none" dirty="0">
                <a:solidFill>
                  <a:srgbClr val="000000"/>
                </a:solidFill>
                <a:effectLst/>
                <a:latin typeface="Arial"/>
                <a:ea typeface="Arial"/>
                <a:cs typeface="Arial"/>
                <a:sym typeface="Arial"/>
              </a:rPr>
              <a:t>θ, </a:t>
            </a:r>
            <a:r>
              <a:rPr lang="en-US" sz="1100" b="0" i="0" u="none" strike="noStrike" cap="none" dirty="0">
                <a:solidFill>
                  <a:srgbClr val="000000"/>
                </a:solidFill>
                <a:effectLst/>
                <a:latin typeface="Arial"/>
                <a:ea typeface="Arial"/>
                <a:cs typeface="Arial"/>
                <a:sym typeface="Arial"/>
              </a:rPr>
              <a:t>the properties of the systems. </a:t>
            </a:r>
          </a:p>
          <a:p>
            <a:pPr lvl="1" rtl="0" fontAlgn="base"/>
            <a:r>
              <a:rPr lang="en-US" sz="1100" b="0" i="0" u="none" strike="noStrike" cap="none" dirty="0">
                <a:solidFill>
                  <a:srgbClr val="000000"/>
                </a:solidFill>
                <a:effectLst/>
                <a:latin typeface="Arial"/>
                <a:ea typeface="Arial"/>
                <a:cs typeface="Arial"/>
                <a:sym typeface="Arial"/>
              </a:rPr>
              <a:t>In other words, y is assumed to have a distribution with unknown parameters </a:t>
            </a:r>
            <a:r>
              <a:rPr lang="el-GR" sz="1100" b="0" i="0" u="none" strike="noStrike" cap="none" dirty="0">
                <a:solidFill>
                  <a:srgbClr val="000000"/>
                </a:solidFill>
                <a:effectLst/>
                <a:latin typeface="Arial"/>
                <a:ea typeface="Arial"/>
                <a:cs typeface="Arial"/>
                <a:sym typeface="Arial"/>
              </a:rPr>
              <a:t>θ. </a:t>
            </a:r>
            <a:r>
              <a:rPr lang="en-US" sz="1100" b="0" i="0" u="none" strike="noStrike" cap="none" dirty="0">
                <a:solidFill>
                  <a:srgbClr val="000000"/>
                </a:solidFill>
                <a:effectLst/>
                <a:latin typeface="Arial"/>
                <a:ea typeface="Arial"/>
                <a:cs typeface="Arial"/>
                <a:sym typeface="Arial"/>
              </a:rPr>
              <a:t>In this setting, a hypothesis H is a condition on </a:t>
            </a:r>
            <a:r>
              <a:rPr lang="el-GR" sz="1100" b="0" i="0" u="none" strike="noStrike" cap="none" dirty="0">
                <a:solidFill>
                  <a:srgbClr val="000000"/>
                </a:solidFill>
                <a:effectLst/>
                <a:latin typeface="Arial"/>
                <a:ea typeface="Arial"/>
                <a:cs typeface="Arial"/>
                <a:sym typeface="Arial"/>
              </a:rPr>
              <a:t>θ. </a:t>
            </a:r>
            <a:endParaRPr lang="en-US" sz="1100" b="0" i="0" u="none" strike="noStrike" cap="none" dirty="0">
              <a:solidFill>
                <a:srgbClr val="000000"/>
              </a:solidFill>
              <a:effectLst/>
              <a:latin typeface="Arial"/>
              <a:ea typeface="Arial"/>
              <a:cs typeface="Arial"/>
              <a:sym typeface="Arial"/>
            </a:endParaRPr>
          </a:p>
          <a:p>
            <a:pPr lvl="1" rtl="0" fontAlgn="base"/>
            <a:r>
              <a:rPr lang="en-US" sz="1100" b="0" i="0" u="none" strike="noStrike" cap="none" dirty="0">
                <a:solidFill>
                  <a:srgbClr val="000000"/>
                </a:solidFill>
                <a:effectLst/>
                <a:latin typeface="Arial"/>
                <a:ea typeface="Arial"/>
                <a:cs typeface="Arial"/>
                <a:sym typeface="Arial"/>
              </a:rPr>
              <a:t>Hypothesis assessment is a way of evaluating the degree to which the observations y are compatible with H. </a:t>
            </a:r>
          </a:p>
          <a:p>
            <a:pPr lvl="1" rtl="0" fontAlgn="base"/>
            <a:r>
              <a:rPr lang="en-US" sz="1100" b="0" i="0" u="none" strike="noStrike" cap="none" dirty="0">
                <a:solidFill>
                  <a:srgbClr val="000000"/>
                </a:solidFill>
                <a:effectLst/>
                <a:latin typeface="Arial"/>
                <a:ea typeface="Arial"/>
                <a:cs typeface="Arial"/>
                <a:sym typeface="Arial"/>
              </a:rPr>
              <a:t>For this task, the performance metric M(S, x) is defined as a binary function indicating whether a system S answers a given question x correctly or not. </a:t>
            </a:r>
          </a:p>
          <a:p>
            <a:pPr lvl="1" rtl="0" fontAlgn="base"/>
            <a:r>
              <a:rPr lang="en-US" sz="1100" b="0" i="0" u="none" strike="noStrike" cap="none" dirty="0">
                <a:solidFill>
                  <a:srgbClr val="000000"/>
                </a:solidFill>
                <a:effectLst/>
                <a:latin typeface="Arial"/>
                <a:ea typeface="Arial"/>
                <a:cs typeface="Arial"/>
                <a:sym typeface="Arial"/>
              </a:rPr>
              <a:t>The performance vector M(S, x) captures the system’s accuracy on the entire dataset. </a:t>
            </a:r>
          </a:p>
          <a:p>
            <a:pPr lvl="1" rtl="0" fontAlgn="base"/>
            <a:r>
              <a:rPr lang="en-US" sz="1100" b="0" i="0" u="none" strike="noStrike" cap="none" dirty="0">
                <a:solidFill>
                  <a:srgbClr val="000000"/>
                </a:solidFill>
                <a:effectLst/>
                <a:latin typeface="Arial"/>
                <a:ea typeface="Arial"/>
                <a:cs typeface="Arial"/>
                <a:sym typeface="Arial"/>
              </a:rPr>
              <a:t>We assume that each system Si has an unknown inherent accuracy value, denoted </a:t>
            </a:r>
            <a:r>
              <a:rPr lang="el-GR" sz="1100" b="0" i="0" u="none" strike="noStrike" cap="none" dirty="0">
                <a:solidFill>
                  <a:srgbClr val="000000"/>
                </a:solidFill>
                <a:effectLst/>
                <a:latin typeface="Arial"/>
                <a:ea typeface="Arial"/>
                <a:cs typeface="Arial"/>
                <a:sym typeface="Arial"/>
              </a:rPr>
              <a:t>θ</a:t>
            </a:r>
            <a:r>
              <a:rPr lang="en-US" sz="1100" b="0" i="0" u="none" strike="noStrike" cap="none" dirty="0" err="1">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 . </a:t>
            </a:r>
          </a:p>
          <a:p>
            <a:pPr lvl="1" rtl="0" fontAlgn="base"/>
            <a:r>
              <a:rPr lang="en-US" sz="1100" b="0" i="0" u="none" strike="noStrike" cap="none" dirty="0">
                <a:solidFill>
                  <a:srgbClr val="000000"/>
                </a:solidFill>
                <a:effectLst/>
                <a:latin typeface="Arial"/>
                <a:ea typeface="Arial"/>
                <a:cs typeface="Arial"/>
                <a:sym typeface="Arial"/>
              </a:rPr>
              <a:t>Let </a:t>
            </a:r>
            <a:r>
              <a:rPr lang="el-GR" sz="1100" b="0" i="0" u="none" strike="noStrike" cap="none" dirty="0">
                <a:solidFill>
                  <a:srgbClr val="000000"/>
                </a:solidFill>
                <a:effectLst/>
                <a:latin typeface="Arial"/>
                <a:ea typeface="Arial"/>
                <a:cs typeface="Arial"/>
                <a:sym typeface="Arial"/>
              </a:rPr>
              <a:t>θ = [θ1, θ2] </a:t>
            </a:r>
            <a:r>
              <a:rPr lang="en-US" sz="1100" b="0" i="0" u="none" strike="noStrike" cap="none" dirty="0">
                <a:solidFill>
                  <a:srgbClr val="000000"/>
                </a:solidFill>
                <a:effectLst/>
                <a:latin typeface="Arial"/>
                <a:ea typeface="Arial"/>
                <a:cs typeface="Arial"/>
                <a:sym typeface="Arial"/>
              </a:rPr>
              <a:t>denote the unknown inherent accuracy of two systems. </a:t>
            </a:r>
          </a:p>
          <a:p>
            <a:pPr lvl="1" rtl="0" fontAlgn="base"/>
            <a:r>
              <a:rPr lang="en-US" sz="1100" b="0" i="0" u="none" strike="noStrike" cap="none" dirty="0">
                <a:solidFill>
                  <a:srgbClr val="000000"/>
                </a:solidFill>
                <a:effectLst/>
                <a:latin typeface="Arial"/>
                <a:ea typeface="Arial"/>
                <a:cs typeface="Arial"/>
                <a:sym typeface="Arial"/>
              </a:rPr>
              <a:t>In this setup, one might, for instance, be interested in assessing the credibility of the hypothesis H that </a:t>
            </a:r>
            <a:r>
              <a:rPr lang="el-GR" sz="1100" b="0" i="0" u="none" strike="noStrike" cap="none" dirty="0">
                <a:solidFill>
                  <a:srgbClr val="000000"/>
                </a:solidFill>
                <a:effectLst/>
                <a:latin typeface="Arial"/>
                <a:ea typeface="Arial"/>
                <a:cs typeface="Arial"/>
                <a:sym typeface="Arial"/>
              </a:rPr>
              <a:t>θ1 &lt; θ2.</a:t>
            </a:r>
          </a:p>
          <a:p>
            <a:endParaRPr lang="en-US" dirty="0"/>
          </a:p>
          <a:p>
            <a:pPr lvl="1"/>
            <a:endParaRPr lang="en-US" dirty="0"/>
          </a:p>
        </p:txBody>
      </p:sp>
    </p:spTree>
    <p:extLst>
      <p:ext uri="{BB962C8B-B14F-4D97-AF65-F5344CB8AC3E}">
        <p14:creationId xmlns:p14="http://schemas.microsoft.com/office/powerpoint/2010/main" val="3410659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fontAlgn="base"/>
            <a:r>
              <a:rPr lang="en-US" sz="1100" b="0" i="0" u="none" strike="noStrike" cap="none" dirty="0">
                <a:solidFill>
                  <a:srgbClr val="000000"/>
                </a:solidFill>
                <a:effectLst/>
                <a:latin typeface="Arial"/>
                <a:ea typeface="Arial"/>
                <a:cs typeface="Arial"/>
                <a:sym typeface="Arial"/>
              </a:rPr>
              <a:t>In frequentist hypothesis testing, there is an asymmetric relationship between two hypotheses. </a:t>
            </a:r>
          </a:p>
          <a:p>
            <a:pPr lvl="0" rtl="0" fontAlgn="base"/>
            <a:r>
              <a:rPr lang="en-US" sz="1100" b="0" i="0" u="none" strike="noStrike" cap="none" dirty="0">
                <a:solidFill>
                  <a:srgbClr val="000000"/>
                </a:solidFill>
                <a:effectLst/>
                <a:latin typeface="Arial"/>
                <a:ea typeface="Arial"/>
                <a:cs typeface="Arial"/>
                <a:sym typeface="Arial"/>
              </a:rPr>
              <a:t>The hypothesis formulated to be rejected is usually called the null-hypothesis H0. </a:t>
            </a:r>
          </a:p>
          <a:p>
            <a:pPr lvl="1" rtl="0" fontAlgn="base"/>
            <a:r>
              <a:rPr lang="en-US" sz="1100" b="0" i="0" u="none" strike="noStrike" cap="none" dirty="0">
                <a:solidFill>
                  <a:srgbClr val="000000"/>
                </a:solidFill>
                <a:effectLst/>
                <a:latin typeface="Arial"/>
                <a:ea typeface="Arial"/>
                <a:cs typeface="Arial"/>
                <a:sym typeface="Arial"/>
              </a:rPr>
              <a:t>For instance, in our example H0: </a:t>
            </a:r>
            <a:r>
              <a:rPr lang="el-GR" sz="1100" b="0" i="0" u="none" strike="noStrike" cap="none" dirty="0">
                <a:solidFill>
                  <a:srgbClr val="000000"/>
                </a:solidFill>
                <a:effectLst/>
                <a:latin typeface="Arial"/>
                <a:ea typeface="Arial"/>
                <a:cs typeface="Arial"/>
                <a:sym typeface="Arial"/>
              </a:rPr>
              <a:t>θ1 = θ2. </a:t>
            </a:r>
            <a:endParaRPr lang="en-US" sz="1100" b="0" i="0" u="none" strike="noStrike" cap="none" dirty="0">
              <a:solidFill>
                <a:srgbClr val="000000"/>
              </a:solidFill>
              <a:effectLst/>
              <a:latin typeface="Arial"/>
              <a:ea typeface="Arial"/>
              <a:cs typeface="Arial"/>
              <a:sym typeface="Arial"/>
            </a:endParaRPr>
          </a:p>
          <a:p>
            <a:pPr lvl="0" rtl="0" fontAlgn="base"/>
            <a:r>
              <a:rPr lang="en-US" sz="1100" b="0" i="0" u="none" strike="noStrike" cap="none" dirty="0">
                <a:solidFill>
                  <a:srgbClr val="000000"/>
                </a:solidFill>
                <a:effectLst/>
                <a:latin typeface="Arial"/>
                <a:ea typeface="Arial"/>
                <a:cs typeface="Arial"/>
                <a:sym typeface="Arial"/>
              </a:rPr>
              <a:t>We define a probability, under the null-hypothesis H0, of observing an outcome at least equal to or extreme than the empirical observations y. </a:t>
            </a:r>
          </a:p>
          <a:p>
            <a:pPr lvl="1" rtl="0" fontAlgn="base"/>
            <a:r>
              <a:rPr lang="en-US" sz="1100" b="0" i="0" u="none" strike="noStrike" cap="none" dirty="0">
                <a:solidFill>
                  <a:srgbClr val="000000"/>
                </a:solidFill>
                <a:effectLst/>
                <a:latin typeface="Arial"/>
                <a:ea typeface="Arial"/>
                <a:cs typeface="Arial"/>
                <a:sym typeface="Arial"/>
              </a:rPr>
              <a:t>In this context, "extremeness" depends on the definition of your problem; </a:t>
            </a:r>
          </a:p>
          <a:p>
            <a:pPr lvl="2" rtl="0" fontAlgn="base"/>
            <a:r>
              <a:rPr lang="en-US" sz="1100" b="0" i="0" u="none" strike="noStrike" cap="none" dirty="0">
                <a:solidFill>
                  <a:srgbClr val="000000"/>
                </a:solidFill>
                <a:effectLst/>
                <a:latin typeface="Arial"/>
                <a:ea typeface="Arial"/>
                <a:cs typeface="Arial"/>
                <a:sym typeface="Arial"/>
              </a:rPr>
              <a:t>if you're comparing the accuracies of two systems, extremeness for example means increasing the accuracy of your system. </a:t>
            </a:r>
          </a:p>
          <a:p>
            <a:pPr lvl="2" rtl="0" fontAlgn="base"/>
            <a:r>
              <a:rPr lang="en-US" sz="1100" b="0" i="0" u="none" strike="noStrike" cap="none" dirty="0">
                <a:solidFill>
                  <a:srgbClr val="000000"/>
                </a:solidFill>
                <a:effectLst/>
                <a:latin typeface="Arial"/>
                <a:ea typeface="Arial"/>
                <a:cs typeface="Arial"/>
                <a:sym typeface="Arial"/>
              </a:rPr>
              <a:t>If you're adding a featuring to S2, you can define extremeness based on an estimate of monthly users. </a:t>
            </a:r>
          </a:p>
          <a:p>
            <a:pPr lvl="1" rtl="0" fontAlgn="base"/>
            <a:r>
              <a:rPr lang="en-US" sz="1100" b="0" i="0" u="none" strike="noStrike" cap="none" dirty="0">
                <a:solidFill>
                  <a:srgbClr val="000000"/>
                </a:solidFill>
                <a:effectLst/>
                <a:latin typeface="Arial"/>
                <a:ea typeface="Arial"/>
                <a:cs typeface="Arial"/>
                <a:sym typeface="Arial"/>
              </a:rPr>
              <a:t>And let's pick a name for this probability, since it's going to come up many times. </a:t>
            </a:r>
          </a:p>
          <a:p>
            <a:endParaRPr lang="en-US" dirty="0"/>
          </a:p>
        </p:txBody>
      </p:sp>
    </p:spTree>
    <p:extLst>
      <p:ext uri="{BB962C8B-B14F-4D97-AF65-F5344CB8AC3E}">
        <p14:creationId xmlns:p14="http://schemas.microsoft.com/office/powerpoint/2010/main" val="17572340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p-value is a pivotal notion here, let's try to visualize it, to make better sense of it. </a:t>
            </a:r>
          </a:p>
          <a:p>
            <a:r>
              <a:rPr lang="en-US" dirty="0"/>
              <a:t>So we did say that null-hypothesis is (read)</a:t>
            </a:r>
          </a:p>
          <a:p>
            <a:r>
              <a:rPr lang="en-US" dirty="0"/>
              <a:t>And we did define p-value as (read)</a:t>
            </a:r>
          </a:p>
          <a:p>
            <a:pPr lvl="1"/>
            <a:r>
              <a:rPr lang="en-US" dirty="0"/>
              <a:t>The first step to image is to understand the space of all "outcomes" </a:t>
            </a:r>
          </a:p>
          <a:p>
            <a:pPr lvl="1"/>
            <a:endParaRPr lang="en-US" dirty="0"/>
          </a:p>
          <a:p>
            <a:endParaRPr lang="en-US" dirty="0"/>
          </a:p>
          <a:p>
            <a:endParaRPr lang="en-US" dirty="0"/>
          </a:p>
        </p:txBody>
      </p:sp>
    </p:spTree>
    <p:extLst>
      <p:ext uri="{BB962C8B-B14F-4D97-AF65-F5344CB8AC3E}">
        <p14:creationId xmlns:p14="http://schemas.microsoft.com/office/powerpoint/2010/main" val="3577045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We formulate a null-hypothesis against the claim of S1 having strictly better accuracy than S2. </a:t>
            </a:r>
          </a:p>
          <a:p>
            <a:r>
              <a:rPr lang="en-US" sz="1100" b="0" i="0" u="none" strike="noStrike" cap="none" dirty="0">
                <a:solidFill>
                  <a:srgbClr val="000000"/>
                </a:solidFill>
                <a:effectLst/>
                <a:latin typeface="Arial"/>
                <a:ea typeface="Arial"/>
                <a:cs typeface="Arial"/>
                <a:sym typeface="Arial"/>
              </a:rPr>
              <a:t>This results in a p-value of 0.0037 and can be interpreted as the following: if the systems have inherently identical accuracy values, the probability of observing a superiority at least as extreme as our observations is 0.0037. </a:t>
            </a:r>
          </a:p>
          <a:p>
            <a:r>
              <a:rPr lang="en-US" sz="1100" b="0" i="0" u="none" strike="noStrike" cap="none" dirty="0">
                <a:solidFill>
                  <a:srgbClr val="000000"/>
                </a:solidFill>
                <a:effectLst/>
                <a:latin typeface="Arial"/>
                <a:ea typeface="Arial"/>
                <a:cs typeface="Arial"/>
                <a:sym typeface="Arial"/>
              </a:rPr>
              <a:t>For a significance level of 0.05 (picked before the test) this p-value is small enough to reject the null-hypothesis.</a:t>
            </a:r>
          </a:p>
          <a:p>
            <a:r>
              <a:rPr lang="en-US" sz="1100" b="0" i="0" u="none" strike="noStrike" cap="none" dirty="0" err="1">
                <a:solidFill>
                  <a:srgbClr val="000000"/>
                </a:solidFill>
                <a:effectLst/>
                <a:latin typeface="Arial"/>
                <a:cs typeface="Arial"/>
                <a:sym typeface="Arial"/>
              </a:rPr>
              <a:t>Ya</a:t>
            </a:r>
            <a:r>
              <a:rPr lang="en-US" sz="1100" b="0" i="0" u="none" strike="noStrike" cap="none" dirty="0">
                <a:solidFill>
                  <a:srgbClr val="000000"/>
                </a:solidFill>
                <a:effectLst/>
                <a:latin typeface="Arial"/>
                <a:cs typeface="Arial"/>
                <a:sym typeface="Arial"/>
              </a:rPr>
              <a:t> all this time you thought there are Transformers; but it was all a bunch of bored </a:t>
            </a:r>
            <a:r>
              <a:rPr lang="en-US" sz="1100" b="0" i="0" u="none" strike="noStrike" cap="none" dirty="0" err="1">
                <a:solidFill>
                  <a:srgbClr val="000000"/>
                </a:solidFill>
                <a:effectLst/>
                <a:latin typeface="Arial"/>
                <a:cs typeface="Arial"/>
                <a:sym typeface="Arial"/>
              </a:rPr>
              <a:t>gineas</a:t>
            </a: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haha</a:t>
            </a:r>
            <a:r>
              <a:rPr lang="en-US" sz="1100" b="0" i="0" u="none" strike="noStrike" cap="none" dirty="0">
                <a:solidFill>
                  <a:srgbClr val="000000"/>
                </a:solidFill>
                <a:effectLst/>
                <a:latin typeface="Arial"/>
                <a:cs typeface="Arial"/>
                <a:sym typeface="Arial"/>
              </a:rPr>
              <a:t>) </a:t>
            </a:r>
          </a:p>
          <a:p>
            <a:r>
              <a:rPr lang="en-US" dirty="0"/>
              <a:t>called z-test which is applicable to particular scenarios with some strict assumptions. </a:t>
            </a:r>
          </a:p>
        </p:txBody>
      </p:sp>
    </p:spTree>
    <p:extLst>
      <p:ext uri="{BB962C8B-B14F-4D97-AF65-F5344CB8AC3E}">
        <p14:creationId xmlns:p14="http://schemas.microsoft.com/office/powerpoint/2010/main" val="4146132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r>
              <a:rPr lang="en-US" sz="1100" b="0" i="0" u="none" strike="noStrike" cap="none" dirty="0">
                <a:solidFill>
                  <a:srgbClr val="000000"/>
                </a:solidFill>
                <a:effectLst/>
                <a:latin typeface="Arial"/>
                <a:ea typeface="Arial"/>
                <a:cs typeface="Arial"/>
                <a:sym typeface="Arial"/>
              </a:rPr>
              <a:t>Let's start by talking about a typical empirical research. </a:t>
            </a:r>
          </a:p>
          <a:p>
            <a:pPr lvl="1" rtl="0" fontAlgn="base"/>
            <a:r>
              <a:rPr lang="en-US" sz="1100" b="0" i="0" u="none" strike="noStrike" cap="none" dirty="0">
                <a:solidFill>
                  <a:srgbClr val="000000"/>
                </a:solidFill>
                <a:effectLst/>
                <a:latin typeface="Arial"/>
                <a:ea typeface="Arial"/>
                <a:cs typeface="Arial"/>
                <a:sym typeface="Arial"/>
              </a:rPr>
              <a:t>The beginning of the cycle starts with curious lab experiments and empirical observation. </a:t>
            </a:r>
          </a:p>
          <a:p>
            <a:pPr lvl="1" rtl="0" fontAlgn="base"/>
            <a:r>
              <a:rPr lang="en-US" sz="1100" b="0" i="0" u="none" strike="noStrike" cap="none" dirty="0">
                <a:solidFill>
                  <a:srgbClr val="000000"/>
                </a:solidFill>
                <a:effectLst/>
                <a:latin typeface="Arial"/>
                <a:ea typeface="Arial"/>
                <a:cs typeface="Arial"/>
                <a:sym typeface="Arial"/>
              </a:rPr>
              <a:t>The observations result in research problem Questions about: </a:t>
            </a:r>
            <a:r>
              <a:rPr lang="en-US" sz="1100" b="0" i="1" u="none" strike="noStrike" cap="none" dirty="0">
                <a:solidFill>
                  <a:srgbClr val="000000"/>
                </a:solidFill>
                <a:effectLst/>
                <a:latin typeface="Arial"/>
                <a:ea typeface="Arial"/>
                <a:cs typeface="Arial"/>
                <a:sym typeface="Arial"/>
              </a:rPr>
              <a:t>what, or why something is happening</a:t>
            </a:r>
            <a:r>
              <a:rPr lang="en-US" sz="1100" b="0" i="0" u="none" strike="noStrike" cap="none" dirty="0">
                <a:solidFill>
                  <a:srgbClr val="000000"/>
                </a:solidFill>
                <a:effectLst/>
                <a:latin typeface="Arial"/>
                <a:ea typeface="Arial"/>
                <a:cs typeface="Arial"/>
                <a:sym typeface="Arial"/>
              </a:rPr>
              <a:t>.</a:t>
            </a:r>
          </a:p>
          <a:p>
            <a:pPr lvl="1" rtl="0" fontAlgn="base"/>
            <a:r>
              <a:rPr lang="en-US" sz="1100" b="0" i="0" u="none" strike="noStrike" cap="none" dirty="0">
                <a:solidFill>
                  <a:srgbClr val="000000"/>
                </a:solidFill>
                <a:effectLst/>
                <a:latin typeface="Arial"/>
                <a:ea typeface="Arial"/>
                <a:cs typeface="Arial"/>
                <a:sym typeface="Arial"/>
              </a:rPr>
              <a:t>Based on the observations we form “hypotheses” that could explain our intuition and assess them. </a:t>
            </a:r>
          </a:p>
          <a:p>
            <a:pPr rtl="0" fontAlgn="base"/>
            <a:r>
              <a:rPr lang="en-US" sz="1100" b="0" i="0" u="none" strike="noStrike" cap="none" dirty="0">
                <a:solidFill>
                  <a:srgbClr val="000000"/>
                </a:solidFill>
                <a:effectLst/>
                <a:latin typeface="Arial"/>
                <a:ea typeface="Arial"/>
                <a:cs typeface="Arial"/>
                <a:sym typeface="Arial"/>
              </a:rPr>
              <a:t>Here is the focus of this work. We study different hypotheses, the question they address and their assessment. </a:t>
            </a:r>
          </a:p>
        </p:txBody>
      </p:sp>
    </p:spTree>
    <p:extLst>
      <p:ext uri="{BB962C8B-B14F-4D97-AF65-F5344CB8AC3E}">
        <p14:creationId xmlns:p14="http://schemas.microsoft.com/office/powerpoint/2010/main" val="2448863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me add a couple of remarks about interpreting p-values. </a:t>
            </a:r>
          </a:p>
          <a:p>
            <a:r>
              <a:rPr lang="en-US" dirty="0"/>
              <a:t>I personally struggled with this notion for years, and I thought it’s only me; until a stat teacher of mine told me that it’s not just me. </a:t>
            </a:r>
          </a:p>
        </p:txBody>
      </p:sp>
    </p:spTree>
    <p:extLst>
      <p:ext uri="{BB962C8B-B14F-4D97-AF65-F5344CB8AC3E}">
        <p14:creationId xmlns:p14="http://schemas.microsoft.com/office/powerpoint/2010/main" val="3920242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0" dirty="0">
              <a:effectLst/>
            </a:endParaRPr>
          </a:p>
          <a:p>
            <a:pPr lvl="2" rtl="0" fontAlgn="base"/>
            <a:r>
              <a:rPr lang="en-US" sz="1100" b="0" i="0" u="none" strike="noStrike" cap="none" dirty="0">
                <a:solidFill>
                  <a:srgbClr val="000000"/>
                </a:solidFill>
                <a:effectLst/>
                <a:latin typeface="Arial"/>
                <a:ea typeface="Arial"/>
                <a:cs typeface="Arial"/>
                <a:sym typeface="Arial"/>
              </a:rPr>
              <a:t>Here are a few common misinterpretations (</a:t>
            </a:r>
            <a:r>
              <a:rPr lang="en-US" sz="1100" b="0" i="0" u="none" strike="noStrike" cap="none" dirty="0" err="1">
                <a:solidFill>
                  <a:srgbClr val="000000"/>
                </a:solidFill>
                <a:effectLst/>
                <a:latin typeface="Arial"/>
                <a:ea typeface="Arial"/>
                <a:cs typeface="Arial"/>
                <a:sym typeface="Arial"/>
              </a:rPr>
              <a:t>Demsar</a:t>
            </a:r>
            <a:r>
              <a:rPr lang="en-US" sz="1100" b="0" i="0" u="none" strike="noStrike" cap="none" dirty="0">
                <a:solidFill>
                  <a:srgbClr val="000000"/>
                </a:solidFill>
                <a:effectLst/>
                <a:latin typeface="Arial"/>
                <a:ea typeface="Arial"/>
                <a:cs typeface="Arial"/>
                <a:sym typeface="Arial"/>
              </a:rPr>
              <a:t> ˇ , 2008; Goodman, 2008): </a:t>
            </a:r>
          </a:p>
          <a:p>
            <a:endParaRPr lang="en-US" dirty="0"/>
          </a:p>
        </p:txBody>
      </p:sp>
    </p:spTree>
    <p:extLst>
      <p:ext uri="{BB962C8B-B14F-4D97-AF65-F5344CB8AC3E}">
        <p14:creationId xmlns:p14="http://schemas.microsoft.com/office/powerpoint/2010/main" val="1990379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false, by induction … </a:t>
            </a:r>
          </a:p>
          <a:p>
            <a:r>
              <a:rPr lang="en-US" dirty="0"/>
              <a:t>At least, the common tests. </a:t>
            </a:r>
          </a:p>
        </p:txBody>
      </p:sp>
    </p:spTree>
    <p:extLst>
      <p:ext uri="{BB962C8B-B14F-4D97-AF65-F5344CB8AC3E}">
        <p14:creationId xmlns:p14="http://schemas.microsoft.com/office/powerpoint/2010/main" val="3357620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Ignore the pun at the end-- Oren being Oren. </a:t>
            </a:r>
          </a:p>
        </p:txBody>
      </p:sp>
    </p:spTree>
    <p:extLst>
      <p:ext uri="{BB962C8B-B14F-4D97-AF65-F5344CB8AC3E}">
        <p14:creationId xmlns:p14="http://schemas.microsoft.com/office/powerpoint/2010/main" val="4283354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 dirty="0"/>
              <a:t>Inherently, NHST is not designed to answer such queries about uncertainty of claims/hypotheses. </a:t>
            </a:r>
            <a:br>
              <a:rPr lang="en" dirty="0"/>
            </a:br>
            <a:r>
              <a:rPr lang="en" dirty="0"/>
              <a:t> </a:t>
            </a:r>
            <a:endParaRPr lang="en-US" dirty="0"/>
          </a:p>
        </p:txBody>
      </p:sp>
    </p:spTree>
    <p:extLst>
      <p:ext uri="{BB962C8B-B14F-4D97-AF65-F5344CB8AC3E}">
        <p14:creationId xmlns:p14="http://schemas.microsoft.com/office/powerpoint/2010/main" val="52696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f5613325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f5613325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95827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This assessment tool is based on Bayesian Inference framework: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When I say inference, here is a rough description: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You receive an input (e.g., "</a:t>
            </a:r>
            <a:r>
              <a:rPr lang="en-US" sz="1100" b="0" i="0" u="none" strike="noStrike" cap="none" dirty="0" err="1">
                <a:solidFill>
                  <a:srgbClr val="000000"/>
                </a:solidFill>
                <a:effectLst/>
                <a:latin typeface="Arial"/>
                <a:ea typeface="Arial"/>
                <a:cs typeface="Arial"/>
                <a:sym typeface="Arial"/>
              </a:rPr>
              <a:t>fourcandles</a:t>
            </a:r>
            <a:r>
              <a:rPr lang="en-US" sz="1100" b="0" i="0" u="none" strike="noStrike" cap="none" dirty="0">
                <a:solidFill>
                  <a:srgbClr val="000000"/>
                </a:solidFill>
                <a:effectLst/>
                <a:latin typeface="Arial"/>
                <a:ea typeface="Arial"/>
                <a:cs typeface="Arial"/>
                <a:sym typeface="Arial"/>
              </a:rPr>
              <a: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So you're confused; don't know what it means.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You want to infer: whether it was meant to be "four candles" or "fork handles"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the creation of Thomas Bayes.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Thomas Bayes was an English minister who also had interests in statistics.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He had notes on calculating probability of events based on observations, in several limited settings.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After his death, his friends publish his notes and many realize that these ideas are much more general.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And this in turn results in a vast literature of “inference” techniques.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And the key equation that will help us do this inference is the Bayes theorem. </a:t>
            </a:r>
          </a:p>
        </p:txBody>
      </p:sp>
    </p:spTree>
    <p:extLst>
      <p:ext uri="{BB962C8B-B14F-4D97-AF65-F5344CB8AC3E}">
        <p14:creationId xmlns:p14="http://schemas.microsoft.com/office/powerpoint/2010/main" val="1785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effectLst/>
              </a:rPr>
              <a:t>To </a:t>
            </a:r>
            <a:r>
              <a:rPr lang="en-US" b="0" dirty="0" err="1">
                <a:effectLst/>
              </a:rPr>
              <a:t>refereshen</a:t>
            </a:r>
            <a:r>
              <a:rPr lang="en-US" b="0" dirty="0">
                <a:effectLst/>
              </a:rPr>
              <a:t> your mind about the Bayes' theorem: </a:t>
            </a:r>
          </a:p>
          <a:p>
            <a:pPr lvl="1" rtl="0" fontAlgn="base"/>
            <a:r>
              <a:rPr lang="en-US" sz="1100" b="0" i="0" u="none" strike="noStrike" cap="none" dirty="0">
                <a:solidFill>
                  <a:srgbClr val="000000"/>
                </a:solidFill>
                <a:effectLst/>
                <a:latin typeface="Arial"/>
                <a:ea typeface="Arial"/>
                <a:cs typeface="Arial"/>
                <a:sym typeface="Arial"/>
              </a:rPr>
              <a:t>In Bayesian inference frameworks, the specification of a priori assumptions and beliefs are encoded in the form of a prior distribution P(</a:t>
            </a:r>
            <a:r>
              <a:rPr lang="el-GR" sz="1100" b="0" i="0" u="none" strike="noStrike" cap="none" dirty="0">
                <a:solidFill>
                  <a:srgbClr val="000000"/>
                </a:solidFill>
                <a:effectLst/>
                <a:latin typeface="Arial"/>
                <a:ea typeface="Arial"/>
                <a:cs typeface="Arial"/>
                <a:sym typeface="Arial"/>
              </a:rPr>
              <a:t>θ) </a:t>
            </a:r>
            <a:r>
              <a:rPr lang="en-US" sz="1100" b="0" i="0" u="none" strike="noStrike" cap="none" dirty="0">
                <a:solidFill>
                  <a:srgbClr val="000000"/>
                </a:solidFill>
                <a:effectLst/>
                <a:latin typeface="Arial"/>
                <a:ea typeface="Arial"/>
                <a:cs typeface="Arial"/>
                <a:sym typeface="Arial"/>
              </a:rPr>
              <a:t>on parameters of the model. </a:t>
            </a:r>
          </a:p>
          <a:p>
            <a:pPr lvl="2" rtl="0" fontAlgn="base"/>
            <a:r>
              <a:rPr lang="en-US" sz="1100" b="0" i="0" u="none" strike="noStrike" cap="none" dirty="0">
                <a:solidFill>
                  <a:srgbClr val="000000"/>
                </a:solidFill>
                <a:effectLst/>
                <a:latin typeface="Arial"/>
                <a:ea typeface="Arial"/>
                <a:cs typeface="Arial"/>
                <a:sym typeface="Arial"/>
              </a:rPr>
              <a:t>Recall that in a typical NLP experiment, these parameters can be, e.g., the actual mean or standard deviation for the performance of a system, as its inherent and unobserved property.</a:t>
            </a:r>
          </a:p>
          <a:p>
            <a:pPr lvl="1" rtl="0" fontAlgn="base"/>
            <a:r>
              <a:rPr lang="en-US" sz="1100" b="0" i="0" u="none" strike="noStrike" cap="none" dirty="0">
                <a:solidFill>
                  <a:srgbClr val="000000"/>
                </a:solidFill>
                <a:effectLst/>
                <a:latin typeface="Arial"/>
                <a:ea typeface="Arial"/>
                <a:cs typeface="Arial"/>
                <a:sym typeface="Arial"/>
              </a:rPr>
              <a:t>Formally, one incorporates </a:t>
            </a:r>
            <a:r>
              <a:rPr lang="el-GR" sz="1100" b="0" i="0" u="none" strike="noStrike" cap="none" dirty="0">
                <a:solidFill>
                  <a:srgbClr val="000000"/>
                </a:solidFill>
                <a:effectLst/>
                <a:latin typeface="Arial"/>
                <a:ea typeface="Arial"/>
                <a:cs typeface="Arial"/>
                <a:sym typeface="Arial"/>
              </a:rPr>
              <a:t>θ </a:t>
            </a:r>
            <a:r>
              <a:rPr lang="en-US" sz="1100" b="0" i="0" u="none" strike="noStrike" cap="none" dirty="0">
                <a:solidFill>
                  <a:srgbClr val="000000"/>
                </a:solidFill>
                <a:effectLst/>
                <a:latin typeface="Arial"/>
                <a:ea typeface="Arial"/>
                <a:cs typeface="Arial"/>
                <a:sym typeface="Arial"/>
              </a:rPr>
              <a:t>in a hierarchical model in the form of a likelihood function P(y|</a:t>
            </a:r>
            <a:r>
              <a:rPr lang="el-GR" sz="1100" b="0" i="0" u="none" strike="noStrike" cap="none" dirty="0">
                <a:solidFill>
                  <a:srgbClr val="000000"/>
                </a:solidFill>
                <a:effectLst/>
                <a:latin typeface="Arial"/>
                <a:ea typeface="Arial"/>
                <a:cs typeface="Arial"/>
                <a:sym typeface="Arial"/>
              </a:rPr>
              <a:t>θ). </a:t>
            </a:r>
          </a:p>
          <a:p>
            <a:pPr lvl="2" rtl="0" fontAlgn="base"/>
            <a:r>
              <a:rPr lang="en-US" sz="1100" b="0" i="0" u="none" strike="noStrike" cap="none" dirty="0">
                <a:solidFill>
                  <a:srgbClr val="000000"/>
                </a:solidFill>
                <a:effectLst/>
                <a:latin typeface="Arial"/>
                <a:ea typeface="Arial"/>
                <a:cs typeface="Arial"/>
                <a:sym typeface="Arial"/>
              </a:rPr>
              <a:t>This explicitly models the underlying process that connects the latent parameters to the observations. </a:t>
            </a:r>
          </a:p>
          <a:p>
            <a:pPr lvl="1" rtl="0" fontAlgn="base"/>
            <a:r>
              <a:rPr lang="en-US" sz="1100" b="0" i="0" u="none" strike="noStrike" cap="none" dirty="0">
                <a:solidFill>
                  <a:srgbClr val="000000"/>
                </a:solidFill>
                <a:effectLst/>
                <a:latin typeface="Arial"/>
                <a:ea typeface="Arial"/>
                <a:cs typeface="Arial"/>
                <a:sym typeface="Arial"/>
              </a:rPr>
              <a:t>Consequently, a posterior distribution is inferred using the Bayes rule and conditioned on the observations. </a:t>
            </a:r>
          </a:p>
          <a:p>
            <a:pPr lvl="2" rtl="0" fontAlgn="base"/>
            <a:r>
              <a:rPr lang="en-US" sz="1100" b="0" i="0" u="none" strike="noStrike" cap="none" dirty="0">
                <a:solidFill>
                  <a:srgbClr val="000000"/>
                </a:solidFill>
                <a:effectLst/>
                <a:latin typeface="Arial"/>
                <a:ea typeface="Arial"/>
                <a:cs typeface="Arial"/>
                <a:sym typeface="Arial"/>
              </a:rPr>
              <a:t>The posterior distribution is a combined summary of the data and prior information, about likely values of </a:t>
            </a:r>
            <a:r>
              <a:rPr lang="el-GR" sz="1100" b="0" i="0" u="none" strike="noStrike" cap="none" dirty="0">
                <a:solidFill>
                  <a:srgbClr val="000000"/>
                </a:solidFill>
                <a:effectLst/>
                <a:latin typeface="Arial"/>
                <a:ea typeface="Arial"/>
                <a:cs typeface="Arial"/>
                <a:sym typeface="Arial"/>
              </a:rPr>
              <a:t>θ. </a:t>
            </a:r>
          </a:p>
          <a:p>
            <a:pPr lvl="2" rtl="0" fontAlgn="base"/>
            <a:r>
              <a:rPr lang="en-US" sz="1100" b="0" i="0" u="none" strike="noStrike" cap="none" dirty="0">
                <a:solidFill>
                  <a:srgbClr val="000000"/>
                </a:solidFill>
                <a:effectLst/>
                <a:latin typeface="Arial"/>
                <a:ea typeface="Arial"/>
                <a:cs typeface="Arial"/>
                <a:sym typeface="Arial"/>
              </a:rPr>
              <a:t>Additionally, the posterior can be used to describe the uncertainty around the mode.</a:t>
            </a:r>
          </a:p>
          <a:p>
            <a:endParaRPr lang="en-US" dirty="0"/>
          </a:p>
        </p:txBody>
      </p:sp>
    </p:spTree>
    <p:extLst>
      <p:ext uri="{BB962C8B-B14F-4D97-AF65-F5344CB8AC3E}">
        <p14:creationId xmlns:p14="http://schemas.microsoft.com/office/powerpoint/2010/main" val="61181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overall goal of this inference is to compute a </a:t>
            </a:r>
            <a:r>
              <a:rPr lang="en-US" dirty="0" err="1"/>
              <a:t>probablity</a:t>
            </a:r>
            <a:r>
              <a:rPr lang="en-US" dirty="0"/>
              <a:t> distribution defined based on your desired hypothesis, conditioned on what is observations. </a:t>
            </a:r>
          </a:p>
          <a:p>
            <a:endParaRPr lang="en-US" dirty="0"/>
          </a:p>
          <a:p>
            <a:r>
              <a:rPr lang="en-US" dirty="0"/>
              <a:t>Let me try to illustrate this point using our example. </a:t>
            </a:r>
          </a:p>
        </p:txBody>
      </p:sp>
    </p:spTree>
    <p:extLst>
      <p:ext uri="{BB962C8B-B14F-4D97-AF65-F5344CB8AC3E}">
        <p14:creationId xmlns:p14="http://schemas.microsoft.com/office/powerpoint/2010/main" val="1377588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fontAlgn="base"/>
            <a:r>
              <a:rPr lang="en-US" sz="1100" b="0" i="0" u="none" strike="noStrike" cap="none" dirty="0">
                <a:solidFill>
                  <a:srgbClr val="000000"/>
                </a:solidFill>
                <a:effectLst/>
                <a:latin typeface="Arial"/>
                <a:ea typeface="Arial"/>
                <a:cs typeface="Arial"/>
                <a:sym typeface="Arial"/>
              </a:rPr>
              <a:t>One way to summarize the uncertainty around the point estimate of parameters is by marking  the span of values that cover </a:t>
            </a:r>
            <a:r>
              <a:rPr lang="el-GR" sz="1100" b="0" i="0" u="none" strike="noStrike" cap="none" dirty="0">
                <a:solidFill>
                  <a:srgbClr val="000000"/>
                </a:solidFill>
                <a:effectLst/>
                <a:latin typeface="Arial"/>
                <a:ea typeface="Arial"/>
                <a:cs typeface="Arial"/>
                <a:sym typeface="Arial"/>
              </a:rPr>
              <a:t>α% </a:t>
            </a:r>
            <a:r>
              <a:rPr lang="en-US" sz="1100" b="0" i="0" u="none" strike="noStrike" cap="none" dirty="0">
                <a:solidFill>
                  <a:srgbClr val="000000"/>
                </a:solidFill>
                <a:effectLst/>
                <a:latin typeface="Arial"/>
                <a:ea typeface="Arial"/>
                <a:cs typeface="Arial"/>
                <a:sym typeface="Arial"/>
              </a:rPr>
              <a:t>most-credible density in the posterior distribution (e.g., </a:t>
            </a:r>
            <a:r>
              <a:rPr lang="el-GR" sz="1100" b="0" i="0" u="none" strike="noStrike" cap="none" dirty="0">
                <a:solidFill>
                  <a:srgbClr val="000000"/>
                </a:solidFill>
                <a:effectLst/>
                <a:latin typeface="Arial"/>
                <a:ea typeface="Arial"/>
                <a:cs typeface="Arial"/>
                <a:sym typeface="Arial"/>
              </a:rPr>
              <a:t>α = 95%). </a:t>
            </a:r>
          </a:p>
          <a:p>
            <a:pPr lvl="0" rtl="0" fontAlgn="base"/>
            <a:r>
              <a:rPr lang="en-US" sz="1100" b="0" i="0" u="none" strike="noStrike" cap="none" dirty="0">
                <a:solidFill>
                  <a:srgbClr val="000000"/>
                </a:solidFill>
                <a:effectLst/>
                <a:latin typeface="Arial"/>
                <a:ea typeface="Arial"/>
                <a:cs typeface="Arial"/>
                <a:sym typeface="Arial"/>
              </a:rPr>
              <a:t>This notion is called the Highest Density Intervals (HDIs), or Bayesian Confidence Intervals (Oliphant, 2006) </a:t>
            </a:r>
          </a:p>
          <a:p>
            <a:pPr lvl="0" rtl="0" fontAlgn="base"/>
            <a:r>
              <a:rPr lang="en-US" sz="1100" b="0" i="0" u="none" strike="noStrike" cap="none" dirty="0">
                <a:solidFill>
                  <a:srgbClr val="000000"/>
                </a:solidFill>
                <a:effectLst/>
                <a:latin typeface="Arial"/>
                <a:ea typeface="Arial"/>
                <a:cs typeface="Arial"/>
                <a:sym typeface="Arial"/>
              </a:rPr>
              <a:t>Recall that a hypothesis H is a condition on </a:t>
            </a:r>
            <a:r>
              <a:rPr lang="el-GR" sz="1100" b="0" i="0" u="none" strike="noStrike" cap="none" dirty="0">
                <a:solidFill>
                  <a:srgbClr val="000000"/>
                </a:solidFill>
                <a:effectLst/>
                <a:latin typeface="Arial"/>
                <a:ea typeface="Arial"/>
                <a:cs typeface="Arial"/>
                <a:sym typeface="Arial"/>
              </a:rPr>
              <a:t>θ (</a:t>
            </a:r>
            <a:r>
              <a:rPr lang="en-US" sz="1100" b="0" i="0" u="none" strike="noStrike" cap="none" dirty="0">
                <a:solidFill>
                  <a:srgbClr val="000000"/>
                </a:solidFill>
                <a:effectLst/>
                <a:latin typeface="Arial"/>
                <a:ea typeface="Arial"/>
                <a:cs typeface="Arial"/>
                <a:sym typeface="Arial"/>
              </a:rPr>
              <a:t>see Fig.1). </a:t>
            </a:r>
          </a:p>
          <a:p>
            <a:pPr lvl="0" rtl="0" fontAlgn="base"/>
            <a:r>
              <a:rPr lang="en-US" sz="1100" b="0" i="0" u="none" strike="noStrike" cap="none" dirty="0">
                <a:solidFill>
                  <a:srgbClr val="000000"/>
                </a:solidFill>
                <a:effectLst/>
                <a:latin typeface="Arial"/>
                <a:ea typeface="Arial"/>
                <a:cs typeface="Arial"/>
                <a:sym typeface="Arial"/>
              </a:rPr>
              <a:t>Therefore, given the posterior P(</a:t>
            </a:r>
            <a:r>
              <a:rPr lang="el-GR" sz="1100" b="0" i="0" u="none" strike="noStrike" cap="none" dirty="0">
                <a:solidFill>
                  <a:srgbClr val="000000"/>
                </a:solidFill>
                <a:effectLst/>
                <a:latin typeface="Arial"/>
                <a:ea typeface="Arial"/>
                <a:cs typeface="Arial"/>
                <a:sym typeface="Arial"/>
              </a:rPr>
              <a:t>θ|</a:t>
            </a:r>
            <a:r>
              <a:rPr lang="en-US" sz="1100" b="0" i="0" u="none" strike="noStrike" cap="none" dirty="0">
                <a:solidFill>
                  <a:srgbClr val="000000"/>
                </a:solidFill>
                <a:effectLst/>
                <a:latin typeface="Arial"/>
                <a:ea typeface="Arial"/>
                <a:cs typeface="Arial"/>
                <a:sym typeface="Arial"/>
              </a:rPr>
              <a:t>y), one can calculate the probability of H, as a probabilistic event, conditioned on y: P(</a:t>
            </a:r>
            <a:r>
              <a:rPr lang="en-US" sz="1100" b="0" i="0" u="none" strike="noStrike" cap="none" dirty="0" err="1">
                <a:solidFill>
                  <a:srgbClr val="000000"/>
                </a:solidFill>
                <a:effectLst/>
                <a:latin typeface="Arial"/>
                <a:ea typeface="Arial"/>
                <a:cs typeface="Arial"/>
                <a:sym typeface="Arial"/>
              </a:rPr>
              <a:t>H|y</a:t>
            </a:r>
            <a:r>
              <a:rPr lang="en-US" sz="1100" b="0" i="0" u="none" strike="noStrike" cap="none" dirty="0">
                <a:solidFill>
                  <a:srgbClr val="000000"/>
                </a:solidFill>
                <a:effectLst/>
                <a:latin typeface="Arial"/>
                <a:ea typeface="Arial"/>
                <a:cs typeface="Arial"/>
                <a:sym typeface="Arial"/>
              </a:rPr>
              <a:t>). </a:t>
            </a:r>
          </a:p>
          <a:p>
            <a:pPr lvl="0" rtl="0" fontAlgn="base"/>
            <a:r>
              <a:rPr lang="en-US" sz="1100" b="0" i="0" u="none" strike="noStrike" cap="none" dirty="0">
                <a:solidFill>
                  <a:srgbClr val="000000"/>
                </a:solidFill>
                <a:effectLst/>
                <a:latin typeface="Arial"/>
                <a:ea typeface="Arial"/>
                <a:cs typeface="Arial"/>
                <a:sym typeface="Arial"/>
              </a:rPr>
              <a:t>For example in an unpaired t-test, H0 is the event that the means of two groups are equal. </a:t>
            </a:r>
          </a:p>
          <a:p>
            <a:pPr lvl="0" rtl="0" fontAlgn="base"/>
            <a:r>
              <a:rPr lang="en-US" sz="1100" b="0" i="0" u="none" strike="noStrike" cap="none" dirty="0">
                <a:solidFill>
                  <a:srgbClr val="000000"/>
                </a:solidFill>
                <a:effectLst/>
                <a:latin typeface="Arial"/>
                <a:ea typeface="Arial"/>
                <a:cs typeface="Arial"/>
                <a:sym typeface="Arial"/>
              </a:rPr>
              <a:t>Bayesian statisticians usually relax this strict equality </a:t>
            </a:r>
            <a:r>
              <a:rPr lang="el-GR" sz="1100" b="0" i="0" u="none" strike="noStrike" cap="none" dirty="0">
                <a:solidFill>
                  <a:srgbClr val="000000"/>
                </a:solidFill>
                <a:effectLst/>
                <a:latin typeface="Arial"/>
                <a:ea typeface="Arial"/>
                <a:cs typeface="Arial"/>
                <a:sym typeface="Arial"/>
              </a:rPr>
              <a:t>θ1 = θ2 </a:t>
            </a:r>
            <a:r>
              <a:rPr lang="en-US" sz="1100" b="0" i="0" u="none" strike="noStrike" cap="none" dirty="0">
                <a:solidFill>
                  <a:srgbClr val="000000"/>
                </a:solidFill>
                <a:effectLst/>
                <a:latin typeface="Arial"/>
                <a:ea typeface="Arial"/>
                <a:cs typeface="Arial"/>
                <a:sym typeface="Arial"/>
              </a:rPr>
              <a:t>and instead evaluate the credibility of |</a:t>
            </a:r>
            <a:r>
              <a:rPr lang="el-GR" sz="1100" b="0" i="0" u="none" strike="noStrike" cap="none" dirty="0">
                <a:solidFill>
                  <a:srgbClr val="000000"/>
                </a:solidFill>
                <a:effectLst/>
                <a:latin typeface="Arial"/>
                <a:ea typeface="Arial"/>
                <a:cs typeface="Arial"/>
                <a:sym typeface="Arial"/>
              </a:rPr>
              <a:t>θ1 − θ2| &lt; ε </a:t>
            </a:r>
            <a:r>
              <a:rPr lang="en-US" sz="1100" b="0" i="0" u="none" strike="noStrike" cap="none" dirty="0">
                <a:solidFill>
                  <a:srgbClr val="000000"/>
                </a:solidFill>
                <a:effectLst/>
                <a:latin typeface="Arial"/>
                <a:ea typeface="Arial"/>
                <a:cs typeface="Arial"/>
                <a:sym typeface="Arial"/>
              </a:rPr>
              <a:t>for some small value of </a:t>
            </a:r>
            <a:r>
              <a:rPr lang="el-GR" sz="1100" b="0" i="0" u="none" strike="noStrike" cap="none" dirty="0">
                <a:solidFill>
                  <a:srgbClr val="000000"/>
                </a:solidFill>
                <a:effectLst/>
                <a:latin typeface="Arial"/>
                <a:ea typeface="Arial"/>
                <a:cs typeface="Arial"/>
                <a:sym typeface="Arial"/>
              </a:rPr>
              <a:t>ε. </a:t>
            </a:r>
          </a:p>
          <a:p>
            <a:pPr lvl="0" rtl="0" fontAlgn="base"/>
            <a:r>
              <a:rPr lang="en-US" sz="1100" b="0" i="0" u="none" strike="noStrike" cap="none" dirty="0">
                <a:solidFill>
                  <a:srgbClr val="000000"/>
                </a:solidFill>
                <a:effectLst/>
                <a:latin typeface="Arial"/>
                <a:ea typeface="Arial"/>
                <a:cs typeface="Arial"/>
                <a:sym typeface="Arial"/>
              </a:rPr>
              <a:t>The intuition is that when </a:t>
            </a:r>
            <a:r>
              <a:rPr lang="el-GR" sz="1100" b="0" i="0" u="none" strike="noStrike" cap="none" dirty="0">
                <a:solidFill>
                  <a:srgbClr val="000000"/>
                </a:solidFill>
                <a:effectLst/>
                <a:latin typeface="Arial"/>
                <a:ea typeface="Arial"/>
                <a:cs typeface="Arial"/>
                <a:sym typeface="Arial"/>
              </a:rPr>
              <a:t>θ1 </a:t>
            </a:r>
            <a:r>
              <a:rPr lang="en-US" sz="1100" b="0" i="0" u="none" strike="noStrike" cap="none" dirty="0">
                <a:solidFill>
                  <a:srgbClr val="000000"/>
                </a:solidFill>
                <a:effectLst/>
                <a:latin typeface="Arial"/>
                <a:ea typeface="Arial"/>
                <a:cs typeface="Arial"/>
                <a:sym typeface="Arial"/>
              </a:rPr>
              <a:t>and </a:t>
            </a:r>
            <a:r>
              <a:rPr lang="el-GR" sz="1100" b="0" i="0" u="none" strike="noStrike" cap="none" dirty="0">
                <a:solidFill>
                  <a:srgbClr val="000000"/>
                </a:solidFill>
                <a:effectLst/>
                <a:latin typeface="Arial"/>
                <a:ea typeface="Arial"/>
                <a:cs typeface="Arial"/>
                <a:sym typeface="Arial"/>
              </a:rPr>
              <a:t>θ2 </a:t>
            </a:r>
            <a:r>
              <a:rPr lang="en-US" sz="1100" b="0" i="0" u="none" strike="noStrike" cap="none" dirty="0">
                <a:solidFill>
                  <a:srgbClr val="000000"/>
                </a:solidFill>
                <a:effectLst/>
                <a:latin typeface="Arial"/>
                <a:ea typeface="Arial"/>
                <a:cs typeface="Arial"/>
                <a:sym typeface="Arial"/>
              </a:rPr>
              <a:t>are close enough they are practically equivalent. </a:t>
            </a:r>
          </a:p>
          <a:p>
            <a:pPr lvl="0" rtl="0" fontAlgn="base"/>
            <a:r>
              <a:rPr lang="en-US" sz="1100" b="0" i="0" u="none" strike="noStrike" cap="none" dirty="0">
                <a:solidFill>
                  <a:srgbClr val="000000"/>
                </a:solidFill>
                <a:effectLst/>
                <a:latin typeface="Arial"/>
                <a:ea typeface="Arial"/>
                <a:cs typeface="Arial"/>
                <a:sym typeface="Arial"/>
              </a:rPr>
              <a:t>This motivates the definition of Region Of Practical Equivalence (ROPE): An interval around zero with “negligible” radius. </a:t>
            </a:r>
          </a:p>
          <a:p>
            <a:pPr lvl="0" rtl="0" fontAlgn="base"/>
            <a:r>
              <a:rPr lang="en-US" sz="1100" b="0" i="0" u="none" strike="noStrike" cap="none" dirty="0">
                <a:solidFill>
                  <a:srgbClr val="000000"/>
                </a:solidFill>
                <a:effectLst/>
                <a:latin typeface="Arial"/>
                <a:ea typeface="Arial"/>
                <a:cs typeface="Arial"/>
                <a:sym typeface="Arial"/>
              </a:rPr>
              <a:t>The boundaries of ROPE depend on the application, the meaning of the parameters and its audience. In our running example, a radius of one percent for ROPE implies that improvements less than 1 percent are not considered notable. </a:t>
            </a:r>
          </a:p>
          <a:p>
            <a:endParaRPr lang="en-US" dirty="0"/>
          </a:p>
        </p:txBody>
      </p:sp>
    </p:spTree>
    <p:extLst>
      <p:ext uri="{BB962C8B-B14F-4D97-AF65-F5344CB8AC3E}">
        <p14:creationId xmlns:p14="http://schemas.microsoft.com/office/powerpoint/2010/main" val="1389047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r>
              <a:rPr lang="en-US" sz="1100" b="0" i="0" u="none" strike="noStrike" cap="none" dirty="0">
                <a:solidFill>
                  <a:srgbClr val="000000"/>
                </a:solidFill>
                <a:effectLst/>
                <a:latin typeface="Arial"/>
                <a:ea typeface="Arial"/>
                <a:cs typeface="Arial"/>
                <a:sym typeface="Arial"/>
              </a:rPr>
              <a:t>Let's try to define "hypothesis" since it's </a:t>
            </a:r>
            <a:r>
              <a:rPr lang="en-US" sz="1100" b="0" i="0" u="none" strike="noStrike" cap="none" dirty="0" err="1">
                <a:solidFill>
                  <a:srgbClr val="000000"/>
                </a:solidFill>
                <a:effectLst/>
                <a:latin typeface="Arial"/>
                <a:ea typeface="Arial"/>
                <a:cs typeface="Arial"/>
                <a:sym typeface="Arial"/>
              </a:rPr>
              <a:t>gonna</a:t>
            </a:r>
            <a:r>
              <a:rPr lang="en-US" sz="1100" b="0" i="0" u="none" strike="noStrike" cap="none" dirty="0">
                <a:solidFill>
                  <a:srgbClr val="000000"/>
                </a:solidFill>
                <a:effectLst/>
                <a:latin typeface="Arial"/>
                <a:ea typeface="Arial"/>
                <a:cs typeface="Arial"/>
                <a:sym typeface="Arial"/>
              </a:rPr>
              <a:t> come up many times throughout this presentation. </a:t>
            </a:r>
          </a:p>
          <a:p>
            <a:pPr lvl="1" rtl="0" fontAlgn="base"/>
            <a:r>
              <a:rPr lang="en-US" sz="1100" b="0" i="0" u="none" strike="noStrike" cap="none" dirty="0">
                <a:solidFill>
                  <a:srgbClr val="000000"/>
                </a:solidFill>
                <a:effectLst/>
                <a:latin typeface="Arial"/>
                <a:ea typeface="Arial"/>
                <a:cs typeface="Arial"/>
                <a:sym typeface="Arial"/>
              </a:rPr>
              <a:t>A hypothesis is a prediction about how the world will behave if our idea is correct, and it is often worded as an </a:t>
            </a:r>
            <a:r>
              <a:rPr lang="en-US" sz="1100" b="1" i="0" u="none" strike="noStrike" cap="none" dirty="0">
                <a:solidFill>
                  <a:srgbClr val="000000"/>
                </a:solidFill>
                <a:effectLst/>
                <a:latin typeface="Arial"/>
                <a:ea typeface="Arial"/>
                <a:cs typeface="Arial"/>
                <a:sym typeface="Arial"/>
              </a:rPr>
              <a:t>if-then</a:t>
            </a:r>
            <a:r>
              <a:rPr lang="en-US" sz="1100" b="0" i="0" u="none" strike="noStrike" cap="none" dirty="0">
                <a:solidFill>
                  <a:srgbClr val="000000"/>
                </a:solidFill>
                <a:effectLst/>
                <a:latin typeface="Arial"/>
                <a:ea typeface="Arial"/>
                <a:cs typeface="Arial"/>
                <a:sym typeface="Arial"/>
              </a:rPr>
              <a:t> statement (e.g., if I study all night, I will get a passing grade on the test).</a:t>
            </a:r>
          </a:p>
          <a:p>
            <a:pPr lvl="1" rtl="0" fontAlgn="base"/>
            <a:r>
              <a:rPr lang="en-US" sz="1100" b="0" i="0" u="none" strike="noStrike" cap="none" dirty="0">
                <a:solidFill>
                  <a:srgbClr val="000000"/>
                </a:solidFill>
                <a:effectLst/>
                <a:latin typeface="Arial"/>
                <a:ea typeface="Arial"/>
                <a:cs typeface="Arial"/>
                <a:sym typeface="Arial"/>
              </a:rPr>
              <a:t>A hypothesis should be </a:t>
            </a:r>
            <a:r>
              <a:rPr lang="en-US" sz="1100" b="1" i="0" u="none" strike="noStrike" cap="none" dirty="0">
                <a:solidFill>
                  <a:srgbClr val="000000"/>
                </a:solidFill>
                <a:effectLst/>
                <a:latin typeface="Arial"/>
                <a:ea typeface="Arial"/>
                <a:cs typeface="Arial"/>
                <a:sym typeface="Arial"/>
              </a:rPr>
              <a:t>testable</a:t>
            </a:r>
            <a:r>
              <a:rPr lang="en-US" sz="1100" b="0" i="0" u="none" strike="noStrike" cap="none" dirty="0">
                <a:solidFill>
                  <a:srgbClr val="000000"/>
                </a:solidFill>
                <a:effectLst/>
                <a:latin typeface="Arial"/>
                <a:ea typeface="Arial"/>
                <a:cs typeface="Arial"/>
                <a:sym typeface="Arial"/>
              </a:rPr>
              <a:t>: </a:t>
            </a:r>
            <a:r>
              <a:rPr lang="en-US" sz="1100" b="0" i="1" u="none" strike="noStrike" cap="none" dirty="0">
                <a:solidFill>
                  <a:srgbClr val="000000"/>
                </a:solidFill>
                <a:effectLst/>
                <a:latin typeface="Arial"/>
                <a:ea typeface="Arial"/>
                <a:cs typeface="Arial"/>
                <a:sym typeface="Arial"/>
              </a:rPr>
              <a:t>try studying all night and see if you will pass the exam (good luck with that </a:t>
            </a:r>
            <a:r>
              <a:rPr lang="en-US" sz="1100" b="0" i="1" u="none" strike="noStrike" cap="none" dirty="0" err="1">
                <a:solidFill>
                  <a:srgbClr val="000000"/>
                </a:solidFill>
                <a:effectLst/>
                <a:latin typeface="Arial"/>
                <a:ea typeface="Arial"/>
                <a:cs typeface="Arial"/>
                <a:sym typeface="Arial"/>
              </a:rPr>
              <a:t>haha</a:t>
            </a:r>
            <a:r>
              <a:rPr lang="en-US" sz="1100" b="0" i="1" u="none" strike="noStrike" cap="none" dirty="0">
                <a:solidFill>
                  <a:srgbClr val="000000"/>
                </a:solidFill>
                <a:effectLst/>
                <a:latin typeface="Arial"/>
                <a:ea typeface="Arial"/>
                <a:cs typeface="Arial"/>
                <a:sym typeface="Arial"/>
              </a:rPr>
              <a:t>)</a:t>
            </a:r>
            <a:endParaRPr lang="en-US" sz="1100" b="0" i="0" u="none" strike="noStrike" cap="none" dirty="0">
              <a:solidFill>
                <a:srgbClr val="000000"/>
              </a:solidFill>
              <a:effectLst/>
              <a:latin typeface="Arial"/>
              <a:ea typeface="Arial"/>
              <a:cs typeface="Arial"/>
              <a:sym typeface="Arial"/>
            </a:endParaRPr>
          </a:p>
          <a:p>
            <a:pPr lvl="1" rtl="0" fontAlgn="base"/>
            <a:r>
              <a:rPr lang="en-US" sz="1100" b="0" i="0" u="none" strike="noStrike" cap="none" dirty="0">
                <a:solidFill>
                  <a:srgbClr val="000000"/>
                </a:solidFill>
                <a:effectLst/>
                <a:latin typeface="Arial"/>
                <a:ea typeface="Arial"/>
                <a:cs typeface="Arial"/>
                <a:sym typeface="Arial"/>
              </a:rPr>
              <a:t>A scientific hypothesis is also </a:t>
            </a:r>
            <a:r>
              <a:rPr lang="en-US" sz="1100" b="1" i="0" u="none" strike="noStrike" cap="none" dirty="0">
                <a:solidFill>
                  <a:srgbClr val="000000"/>
                </a:solidFill>
                <a:effectLst/>
                <a:latin typeface="Arial"/>
                <a:ea typeface="Arial"/>
                <a:cs typeface="Arial"/>
                <a:sym typeface="Arial"/>
              </a:rPr>
              <a:t>falsifiable</a:t>
            </a:r>
            <a:r>
              <a:rPr lang="en-US" sz="1100" b="0" i="0" u="none" strike="noStrike" cap="none" dirty="0">
                <a:solidFill>
                  <a:srgbClr val="000000"/>
                </a:solidFill>
                <a:effectLst/>
                <a:latin typeface="Arial"/>
                <a:ea typeface="Arial"/>
                <a:cs typeface="Arial"/>
                <a:sym typeface="Arial"/>
              </a:rPr>
              <a:t>, or capable of being shown to be incorrect. </a:t>
            </a:r>
          </a:p>
          <a:p>
            <a:pPr rtl="0" fontAlgn="base"/>
            <a:r>
              <a:rPr lang="en-US" sz="1100" b="0" i="0" u="none" strike="noStrike" cap="none" dirty="0">
                <a:solidFill>
                  <a:srgbClr val="000000"/>
                </a:solidFill>
                <a:effectLst/>
                <a:latin typeface="Arial"/>
                <a:ea typeface="Arial"/>
                <a:cs typeface="Arial"/>
                <a:sym typeface="Arial"/>
              </a:rPr>
              <a:t>A small but important point about word choice: </a:t>
            </a:r>
          </a:p>
          <a:p>
            <a:pPr lvl="1"/>
            <a:r>
              <a:rPr lang="en-US" sz="1100" b="0" i="0" u="none" strike="noStrike" cap="none" dirty="0">
                <a:solidFill>
                  <a:srgbClr val="000000"/>
                </a:solidFill>
                <a:effectLst/>
                <a:latin typeface="Arial"/>
                <a:ea typeface="Arial"/>
                <a:cs typeface="Arial"/>
                <a:sym typeface="Arial"/>
              </a:rPr>
              <a:t>A hypothesis is </a:t>
            </a:r>
            <a:r>
              <a:rPr lang="en-US" sz="1100" b="1" i="0" u="none" strike="noStrike" cap="none" dirty="0">
                <a:solidFill>
                  <a:srgbClr val="000000"/>
                </a:solidFill>
                <a:effectLst/>
                <a:latin typeface="Arial"/>
                <a:ea typeface="Arial"/>
                <a:cs typeface="Arial"/>
                <a:sym typeface="Arial"/>
              </a:rPr>
              <a:t>never “proved”</a:t>
            </a:r>
            <a:r>
              <a:rPr lang="en-US" sz="1100" b="0" i="0" u="none" strike="noStrike" cap="none" dirty="0">
                <a:solidFill>
                  <a:srgbClr val="000000"/>
                </a:solidFill>
                <a:effectLst/>
                <a:latin typeface="Arial"/>
                <a:ea typeface="Arial"/>
                <a:cs typeface="Arial"/>
                <a:sym typeface="Arial"/>
              </a:rPr>
              <a:t>, and it is better practice to use the terms “supported”</a:t>
            </a:r>
            <a:r>
              <a:rPr lang="fa-IR" sz="11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evidence could support</a:t>
            </a:r>
            <a:r>
              <a:rPr lang="fa-IR" sz="11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a hypothesis and further research would built upon that.</a:t>
            </a:r>
            <a:endParaRPr lang="en-US" dirty="0"/>
          </a:p>
        </p:txBody>
      </p:sp>
    </p:spTree>
    <p:extLst>
      <p:ext uri="{BB962C8B-B14F-4D97-AF65-F5344CB8AC3E}">
        <p14:creationId xmlns:p14="http://schemas.microsoft.com/office/powerpoint/2010/main" val="1660035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0" dirty="0">
              <a:effectLst/>
            </a:endParaRPr>
          </a:p>
          <a:p>
            <a:pPr lvl="0" rtl="0" fontAlgn="base"/>
            <a:r>
              <a:rPr lang="en-US" sz="1100" b="0" i="0" u="none" strike="noStrike" cap="none" dirty="0">
                <a:solidFill>
                  <a:srgbClr val="000000"/>
                </a:solidFill>
                <a:effectLst/>
                <a:latin typeface="Arial"/>
                <a:ea typeface="Arial"/>
                <a:cs typeface="Arial"/>
                <a:sym typeface="Arial"/>
              </a:rPr>
              <a:t> Recall the setting from previous examples. The left panel of Fig. 2 shows the prior on the latent accuracy values of the systems and their differences (further details on the hierarchical model in §A.3.) Then the posterior distribution (Fig.2, right) is obtained (in this case, through numerical methods).</a:t>
            </a:r>
          </a:p>
          <a:p>
            <a:pPr lvl="0" rtl="0" fontAlgn="base"/>
            <a:r>
              <a:rPr lang="en-US" sz="1100" b="0" i="0" u="none" strike="noStrike" cap="none" dirty="0">
                <a:solidFill>
                  <a:srgbClr val="000000"/>
                </a:solidFill>
                <a:effectLst/>
                <a:latin typeface="Arial"/>
                <a:ea typeface="Arial"/>
                <a:cs typeface="Arial"/>
                <a:sym typeface="Arial"/>
              </a:rPr>
              <a:t>Notice that one can read the following conclusion that with a probability 0.996 the hypothesis H3 (with x = 0) holds true. </a:t>
            </a:r>
          </a:p>
          <a:p>
            <a:pPr lvl="0" rtl="0" fontAlgn="base"/>
            <a:r>
              <a:rPr lang="en-US" sz="1100" b="0" i="0" u="none" strike="noStrike" cap="none" dirty="0">
                <a:solidFill>
                  <a:srgbClr val="000000"/>
                </a:solidFill>
                <a:effectLst/>
                <a:latin typeface="Arial"/>
                <a:ea typeface="Arial"/>
                <a:cs typeface="Arial"/>
                <a:sym typeface="Arial"/>
              </a:rPr>
              <a:t>As it will be mentioned earlier, this statement does not imply any difference with a notable margin. </a:t>
            </a:r>
          </a:p>
          <a:p>
            <a:pPr lvl="0" rtl="0" fontAlgn="base"/>
            <a:r>
              <a:rPr lang="en-US" sz="1100" b="0" i="0" u="none" strike="noStrike" cap="none" dirty="0">
                <a:solidFill>
                  <a:srgbClr val="000000"/>
                </a:solidFill>
                <a:effectLst/>
                <a:latin typeface="Arial"/>
                <a:ea typeface="Arial"/>
                <a:cs typeface="Arial"/>
                <a:sym typeface="Arial"/>
              </a:rPr>
              <a:t>In fact, the posterior in Fig.2 implies that this experiment is not sufficient to claim the following statement: with probability at least 0.95 the hypothesis H3 (with x = 1) holds true.</a:t>
            </a:r>
          </a:p>
          <a:p>
            <a:endParaRPr lang="en-US" dirty="0"/>
          </a:p>
        </p:txBody>
      </p:sp>
    </p:spTree>
    <p:extLst>
      <p:ext uri="{BB962C8B-B14F-4D97-AF65-F5344CB8AC3E}">
        <p14:creationId xmlns:p14="http://schemas.microsoft.com/office/powerpoint/2010/main" val="651613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Took much faster to present this 2nd part; maybe an indication that it was simpler? (</a:t>
            </a:r>
            <a:r>
              <a:rPr lang="en-US" dirty="0" err="1"/>
              <a:t>haha</a:t>
            </a:r>
            <a:r>
              <a:rPr lang="en-US" dirty="0"/>
              <a:t>)</a:t>
            </a:r>
          </a:p>
          <a:p>
            <a:pPr lvl="0"/>
            <a:endParaRPr lang="en" dirty="0"/>
          </a:p>
          <a:p>
            <a:pPr lvl="0"/>
            <a:r>
              <a:rPr lang="en" dirty="0"/>
              <a:t>Let me try to summarize. </a:t>
            </a:r>
          </a:p>
          <a:p>
            <a:endParaRPr lang="en" dirty="0"/>
          </a:p>
          <a:p>
            <a:endParaRPr lang="en-US" dirty="0"/>
          </a:p>
        </p:txBody>
      </p:sp>
    </p:spTree>
    <p:extLst>
      <p:ext uri="{BB962C8B-B14F-4D97-AF65-F5344CB8AC3E}">
        <p14:creationId xmlns:p14="http://schemas.microsoft.com/office/powerpoint/2010/main" val="4245467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f5613325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f5613325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20026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During </a:t>
            </a:r>
            <a:r>
              <a:rPr lang="en-US" u="none" dirty="0"/>
              <a:t>this work we conduct a survey in our community,</a:t>
            </a:r>
          </a:p>
          <a:p>
            <a:pPr lvl="1"/>
            <a:r>
              <a:rPr lang="en-US" u="none" dirty="0"/>
              <a:t>Where we had (read)</a:t>
            </a:r>
          </a:p>
          <a:p>
            <a:pPr lvl="0"/>
            <a:r>
              <a:rPr lang="en-US" dirty="0"/>
              <a:t>As you’d imagine, not everyone was happy about being asked to fill out a survey; so some</a:t>
            </a:r>
            <a:r>
              <a:rPr lang="en-US" u="none" dirty="0"/>
              <a:t>times we’d receive replies like this. </a:t>
            </a:r>
            <a:endParaRPr lang="en-US" dirty="0"/>
          </a:p>
        </p:txBody>
      </p:sp>
    </p:spTree>
    <p:extLst>
      <p:ext uri="{BB962C8B-B14F-4D97-AF65-F5344CB8AC3E}">
        <p14:creationId xmlns:p14="http://schemas.microsoft.com/office/powerpoint/2010/main" val="28433832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0556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included a question to check if people are paying attention to what they’re reading or not. </a:t>
            </a:r>
          </a:p>
          <a:p>
            <a:r>
              <a:rPr lang="en-US" dirty="0"/>
              <a:t>… turns out that 2 of our human participants self-identified as robots. </a:t>
            </a:r>
          </a:p>
          <a:p>
            <a:r>
              <a:rPr lang="en-US" dirty="0"/>
              <a:t>And 2 people considered themselves partially a robot. </a:t>
            </a:r>
          </a:p>
          <a:p>
            <a:endParaRPr lang="en-US" dirty="0"/>
          </a:p>
          <a:p>
            <a:endParaRPr lang="en-US" dirty="0"/>
          </a:p>
          <a:p>
            <a:r>
              <a:rPr lang="en-US" dirty="0"/>
              <a:t>If people don’t laugh: just to make sure, this is not funny, or I am surrounded by a bunch of robots? </a:t>
            </a:r>
          </a:p>
        </p:txBody>
      </p:sp>
    </p:spTree>
    <p:extLst>
      <p:ext uri="{BB962C8B-B14F-4D97-AF65-F5344CB8AC3E}">
        <p14:creationId xmlns:p14="http://schemas.microsoft.com/office/powerpoint/2010/main" val="32373670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To better understand the common practices or misinterpretations in the field, we conduct a survey. </a:t>
            </a:r>
          </a:p>
          <a:p>
            <a:r>
              <a:rPr lang="en-US" sz="1100" b="0" i="0" u="none" strike="noStrike" cap="none" dirty="0">
                <a:solidFill>
                  <a:srgbClr val="000000"/>
                </a:solidFill>
                <a:effectLst/>
                <a:latin typeface="Arial"/>
                <a:ea typeface="Arial"/>
                <a:cs typeface="Arial"/>
                <a:sym typeface="Arial"/>
              </a:rPr>
              <a:t>We share the survey among ∼450 NLP researchers (randomly selected from ACL’18 Proceedings) from which 55 individuals filled out the survey.</a:t>
            </a:r>
          </a:p>
          <a:p>
            <a:endParaRPr lang="en-US" sz="1100" b="0" i="0" u="none" strike="noStrike" cap="none" dirty="0">
              <a:solidFill>
                <a:srgbClr val="000000"/>
              </a:solidFill>
              <a:effectLst/>
              <a:latin typeface="Arial"/>
              <a:ea typeface="Arial"/>
              <a:cs typeface="Arial"/>
              <a:sym typeface="Arial"/>
            </a:endParaRPr>
          </a:p>
          <a:p>
            <a:r>
              <a:rPr lang="en-US" dirty="0"/>
              <a:t>Now the question is what is the reason behind this imbalanced usage of the statistical tools; </a:t>
            </a:r>
          </a:p>
          <a:p>
            <a:pPr lvl="1"/>
            <a:r>
              <a:rPr lang="en-US" sz="1100" b="0" i="0" u="none" strike="noStrike" cap="none" dirty="0">
                <a:solidFill>
                  <a:srgbClr val="000000"/>
                </a:solidFill>
                <a:effectLst/>
                <a:latin typeface="Arial"/>
                <a:ea typeface="Arial"/>
                <a:cs typeface="Arial"/>
                <a:sym typeface="Arial"/>
              </a:rPr>
              <a:t>Is this an informed decision to behave this way? </a:t>
            </a:r>
          </a:p>
          <a:p>
            <a:pPr lvl="1"/>
            <a:r>
              <a:rPr lang="en-US" sz="1100" b="0" i="0" u="none" strike="noStrike" cap="none" dirty="0">
                <a:solidFill>
                  <a:srgbClr val="000000"/>
                </a:solidFill>
                <a:effectLst/>
                <a:latin typeface="Arial"/>
                <a:ea typeface="Arial"/>
                <a:cs typeface="Arial"/>
                <a:sym typeface="Arial"/>
              </a:rPr>
              <a:t>Or it is </a:t>
            </a:r>
            <a:r>
              <a:rPr lang="en-US" sz="1100" b="0" i="0" u="none" strike="noStrike" cap="none" dirty="0" err="1">
                <a:solidFill>
                  <a:srgbClr val="000000"/>
                </a:solidFill>
                <a:effectLst/>
                <a:latin typeface="Arial"/>
                <a:ea typeface="Arial"/>
                <a:cs typeface="Arial"/>
                <a:sym typeface="Arial"/>
              </a:rPr>
              <a:t>sth</a:t>
            </a:r>
            <a:r>
              <a:rPr lang="en-US" sz="1100" b="0" i="0" u="none" strike="noStrike" cap="none" dirty="0">
                <a:solidFill>
                  <a:srgbClr val="000000"/>
                </a:solidFill>
                <a:effectLst/>
                <a:latin typeface="Arial"/>
                <a:ea typeface="Arial"/>
                <a:cs typeface="Arial"/>
                <a:sym typeface="Arial"/>
              </a:rPr>
              <a:t> something else. </a:t>
            </a:r>
          </a:p>
        </p:txBody>
      </p:sp>
    </p:spTree>
    <p:extLst>
      <p:ext uri="{BB962C8B-B14F-4D97-AF65-F5344CB8AC3E}">
        <p14:creationId xmlns:p14="http://schemas.microsoft.com/office/powerpoint/2010/main" val="519626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US" dirty="0"/>
            </a:br>
            <a:r>
              <a:rPr lang="en-US" dirty="0"/>
              <a:t>The point here is that: maybe we have a lack of exposure problem in the field, possibly because these definitions are not included in their academic </a:t>
            </a:r>
            <a:r>
              <a:rPr lang="en-US" dirty="0" err="1"/>
              <a:t>curiculum</a:t>
            </a:r>
            <a:r>
              <a:rPr lang="en-US" dirty="0"/>
              <a:t>. </a:t>
            </a:r>
          </a:p>
        </p:txBody>
      </p:sp>
    </p:spTree>
    <p:extLst>
      <p:ext uri="{BB962C8B-B14F-4D97-AF65-F5344CB8AC3E}">
        <p14:creationId xmlns:p14="http://schemas.microsoft.com/office/powerpoint/2010/main" val="14305600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0" dirty="0">
              <a:effectLst/>
            </a:endParaRPr>
          </a:p>
          <a:p>
            <a:pPr lvl="2" rtl="0" fontAlgn="base"/>
            <a:r>
              <a:rPr lang="en-US" sz="1100" b="0" i="0" u="none" strike="noStrike" cap="none" dirty="0">
                <a:solidFill>
                  <a:srgbClr val="000000"/>
                </a:solidFill>
                <a:effectLst/>
                <a:latin typeface="Arial"/>
                <a:ea typeface="Arial"/>
                <a:cs typeface="Arial"/>
                <a:sym typeface="Arial"/>
              </a:rPr>
              <a:t>p-values do not provide probability estimates on the systems being different (or equal) (Goodman, 2008; Wasserstein et al., 2016)  </a:t>
            </a:r>
          </a:p>
          <a:p>
            <a:pPr lvl="2" rtl="0" fontAlgn="base"/>
            <a:r>
              <a:rPr lang="en-US" sz="1100" b="0" i="0" u="none" strike="noStrike" cap="none" dirty="0">
                <a:solidFill>
                  <a:srgbClr val="000000"/>
                </a:solidFill>
                <a:effectLst/>
                <a:latin typeface="Arial"/>
                <a:ea typeface="Arial"/>
                <a:cs typeface="Arial"/>
                <a:sym typeface="Arial"/>
              </a:rPr>
              <a:t>reporting posterior intervals generally provides the most useful summary as they provide uncertainty estimates. </a:t>
            </a:r>
          </a:p>
          <a:p>
            <a:endParaRPr lang="en-US" dirty="0"/>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hlinkClick r:id="rId3"/>
              </a:rPr>
              <a:t>😑 Expressionless Face Emoji</a:t>
            </a:r>
          </a:p>
          <a:p>
            <a:endParaRPr lang="en-US" dirty="0"/>
          </a:p>
        </p:txBody>
      </p:sp>
    </p:spTree>
    <p:extLst>
      <p:ext uri="{BB962C8B-B14F-4D97-AF65-F5344CB8AC3E}">
        <p14:creationId xmlns:p14="http://schemas.microsoft.com/office/powerpoint/2010/main" val="33775470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fontAlgn="base"/>
            <a:r>
              <a:rPr lang="en-US" sz="1100" b="0" i="0" u="none" strike="noStrike" cap="none" dirty="0">
                <a:solidFill>
                  <a:srgbClr val="000000"/>
                </a:solidFill>
                <a:effectLst/>
                <a:latin typeface="Arial"/>
                <a:ea typeface="Arial"/>
                <a:cs typeface="Arial"/>
                <a:sym typeface="Arial"/>
              </a:rPr>
              <a:t>The complexity of interpreting significance tests, combined with insufficient reporting (as shown by </a:t>
            </a:r>
            <a:r>
              <a:rPr lang="en-US" sz="1100" b="0" i="0" u="none" strike="noStrike" cap="none" dirty="0" err="1">
                <a:solidFill>
                  <a:srgbClr val="000000"/>
                </a:solidFill>
                <a:effectLst/>
                <a:latin typeface="Arial"/>
                <a:ea typeface="Arial"/>
                <a:cs typeface="Arial"/>
                <a:sym typeface="Arial"/>
              </a:rPr>
              <a:t>Dror</a:t>
            </a:r>
            <a:r>
              <a:rPr lang="en-US" sz="1100" b="0" i="0" u="none" strike="noStrike" cap="none" dirty="0">
                <a:solidFill>
                  <a:srgbClr val="000000"/>
                </a:solidFill>
                <a:effectLst/>
                <a:latin typeface="Arial"/>
                <a:ea typeface="Arial"/>
                <a:cs typeface="Arial"/>
                <a:sym typeface="Arial"/>
              </a:rPr>
              <a:t> et al. (2018)) could result in ambiguous or misleading conclusions. Not only many papers are unclear about their tests, but their results could also be misinterpreted by readers. </a:t>
            </a:r>
          </a:p>
          <a:p>
            <a:pPr lvl="0" rtl="0" fontAlgn="base"/>
            <a:r>
              <a:rPr lang="en-US" sz="1100" b="0" i="0" u="none" strike="noStrike" cap="none" dirty="0">
                <a:solidFill>
                  <a:srgbClr val="000000"/>
                </a:solidFill>
                <a:effectLst/>
                <a:latin typeface="Arial"/>
                <a:ea typeface="Arial"/>
                <a:cs typeface="Arial"/>
                <a:sym typeface="Arial"/>
              </a:rPr>
              <a:t>Among the techniques studied here, p-values, due to their complex definition, have received by far the biggest number of criticisms. While p-values are the most common approach, they are inherently complex which makes them easy to misinterpret. </a:t>
            </a:r>
          </a:p>
          <a:p>
            <a:endParaRPr lang="en-US" dirty="0"/>
          </a:p>
          <a:p>
            <a:endParaRPr lang="en-US" dirty="0"/>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hlinkClick r:id="rId3"/>
              </a:rPr>
              <a:t>😑 Expressionless Face Emoji</a:t>
            </a:r>
          </a:p>
          <a:p>
            <a:endParaRPr lang="en-US" dirty="0"/>
          </a:p>
        </p:txBody>
      </p:sp>
    </p:spTree>
    <p:extLst>
      <p:ext uri="{BB962C8B-B14F-4D97-AF65-F5344CB8AC3E}">
        <p14:creationId xmlns:p14="http://schemas.microsoft.com/office/powerpoint/2010/main" val="3098812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see an example: </a:t>
            </a:r>
          </a:p>
          <a:p>
            <a:pPr lvl="1"/>
            <a:r>
              <a:rPr lang="en-US" dirty="0"/>
              <a:t>Would the USA do better under a Sanders administrations, compared to a Buttigieg administration; this is actually not a good hypothesis; why not? </a:t>
            </a:r>
          </a:p>
          <a:p>
            <a:pPr lvl="1"/>
            <a:r>
              <a:rPr lang="en-US" dirty="0"/>
              <a:t>Because of course that's correct; is that even a question …  sorry no politics. </a:t>
            </a:r>
          </a:p>
          <a:p>
            <a:pPr lvl="1"/>
            <a:r>
              <a:rPr lang="en-US" dirty="0"/>
              <a:t>There is no data to test, and therefore, it is neither testable nor falsifiable. </a:t>
            </a:r>
          </a:p>
          <a:p>
            <a:pPr lvl="0"/>
            <a:r>
              <a:rPr lang="en-US" dirty="0"/>
              <a:t> That was paid advertisement by Sanders campaign. </a:t>
            </a:r>
          </a:p>
          <a:p>
            <a:pPr lvl="1"/>
            <a:endParaRPr lang="en-US" dirty="0"/>
          </a:p>
        </p:txBody>
      </p:sp>
    </p:spTree>
    <p:extLst>
      <p:ext uri="{BB962C8B-B14F-4D97-AF65-F5344CB8AC3E}">
        <p14:creationId xmlns:p14="http://schemas.microsoft.com/office/powerpoint/2010/main" val="26112434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fontAlgn="base"/>
            <a:r>
              <a:rPr lang="en-US" sz="1100" b="0" i="0" u="none" strike="noStrike" cap="none" dirty="0">
                <a:solidFill>
                  <a:srgbClr val="000000"/>
                </a:solidFill>
                <a:effectLst/>
                <a:latin typeface="Arial"/>
                <a:ea typeface="Arial"/>
                <a:cs typeface="Arial"/>
                <a:sym typeface="Arial"/>
              </a:rPr>
              <a:t>While many tests are designed for a single-round experiment, in practice researchers perform multiple rounds of experiments until a predetermined condition is satisfied. This is particularly a problem in binary tests (such as p-value) when the condition is to achieve a desired result. For example, a researcher could continue experimenting until they achieve a statistically significant result (even if they don’t necessarily have any intention of cheating the test) (Kim and Bang, 2016).</a:t>
            </a:r>
          </a:p>
          <a:p>
            <a:pPr lvl="0" rtl="0" fontAlgn="base"/>
            <a:r>
              <a:rPr lang="en-US" sz="1100" b="0" i="0" u="none" strike="noStrike" cap="none" dirty="0">
                <a:solidFill>
                  <a:srgbClr val="000000"/>
                </a:solidFill>
                <a:effectLst/>
                <a:latin typeface="Arial"/>
                <a:ea typeface="Arial"/>
                <a:cs typeface="Arial"/>
                <a:sym typeface="Arial"/>
              </a:rPr>
              <a:t>p-values  encourage binary thinking (Gelman, 2013; </a:t>
            </a:r>
            <a:r>
              <a:rPr lang="en-US" sz="1100" b="0" i="0" u="none" strike="noStrike" cap="none" dirty="0" err="1">
                <a:solidFill>
                  <a:srgbClr val="000000"/>
                </a:solidFill>
                <a:effectLst/>
                <a:latin typeface="Arial"/>
                <a:ea typeface="Arial"/>
                <a:cs typeface="Arial"/>
                <a:sym typeface="Arial"/>
              </a:rPr>
              <a:t>Amrhein</a:t>
            </a:r>
            <a:r>
              <a:rPr lang="en-US" sz="1100" b="0" i="0" u="none" strike="noStrike" cap="none" dirty="0">
                <a:solidFill>
                  <a:srgbClr val="000000"/>
                </a:solidFill>
                <a:effectLst/>
                <a:latin typeface="Arial"/>
                <a:ea typeface="Arial"/>
                <a:cs typeface="Arial"/>
                <a:sym typeface="Arial"/>
              </a:rPr>
              <a:t> et al., 2017). A binary significance test, can not say anything about the relative merits of two hypotheses (the null and alternative) since it is calculated assuming that the null-hypotheses is true </a:t>
            </a:r>
          </a:p>
          <a:p>
            <a:pPr lvl="0" rtl="0" fontAlgn="base"/>
            <a:r>
              <a:rPr lang="en-US" sz="1100" b="0" i="0" u="none" strike="noStrike" cap="none" dirty="0">
                <a:solidFill>
                  <a:srgbClr val="000000"/>
                </a:solidFill>
                <a:effectLst/>
                <a:latin typeface="Arial"/>
                <a:ea typeface="Arial"/>
                <a:cs typeface="Arial"/>
                <a:sym typeface="Arial"/>
              </a:rPr>
              <a:t>Since the outcomes of p-values and CIs only can “reject” or stay “undecided”, these tests reinforce an unintentional bias towards the only possible decision. Consequently, it becomes easy to misuse this testing mechanism: for big enough data points it is possible to make statistically significant claims (</a:t>
            </a:r>
            <a:r>
              <a:rPr lang="en-US" sz="1100" b="0" i="0" u="none" strike="noStrike" cap="none" dirty="0" err="1">
                <a:solidFill>
                  <a:srgbClr val="000000"/>
                </a:solidFill>
                <a:effectLst/>
                <a:latin typeface="Arial"/>
                <a:ea typeface="Arial"/>
                <a:cs typeface="Arial"/>
                <a:sym typeface="Arial"/>
              </a:rPr>
              <a:t>Amrhein</a:t>
            </a:r>
            <a:r>
              <a:rPr lang="en-US" sz="1100" b="0" i="0" u="none" strike="noStrike" cap="none" dirty="0">
                <a:solidFill>
                  <a:srgbClr val="000000"/>
                </a:solidFill>
                <a:effectLst/>
                <a:latin typeface="Arial"/>
                <a:ea typeface="Arial"/>
                <a:cs typeface="Arial"/>
                <a:sym typeface="Arial"/>
              </a:rPr>
              <a:t> et al., 2017). </a:t>
            </a:r>
          </a:p>
          <a:p>
            <a:endParaRPr lang="en-US" dirty="0"/>
          </a:p>
        </p:txBody>
      </p:sp>
    </p:spTree>
    <p:extLst>
      <p:ext uri="{BB962C8B-B14F-4D97-AF65-F5344CB8AC3E}">
        <p14:creationId xmlns:p14="http://schemas.microsoft.com/office/powerpoint/2010/main" val="2742584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fontAlgn="base"/>
            <a:r>
              <a:rPr lang="en-US" sz="1100" b="0" i="0" u="none" strike="noStrike" cap="none" dirty="0">
                <a:solidFill>
                  <a:srgbClr val="000000"/>
                </a:solidFill>
                <a:effectLst/>
                <a:latin typeface="Arial"/>
                <a:ea typeface="Arial"/>
                <a:cs typeface="Arial"/>
                <a:sym typeface="Arial"/>
              </a:rPr>
              <a:t>All of them require assumptions</a:t>
            </a:r>
          </a:p>
          <a:p>
            <a:pPr lvl="0" rtl="0" fontAlgn="base"/>
            <a:r>
              <a:rPr lang="en-US" sz="1100" b="0" i="0" u="none" strike="noStrike" cap="none" dirty="0">
                <a:solidFill>
                  <a:srgbClr val="000000"/>
                </a:solidFill>
                <a:effectLst/>
                <a:latin typeface="Arial"/>
                <a:ea typeface="Arial"/>
                <a:cs typeface="Arial"/>
                <a:sym typeface="Arial"/>
              </a:rPr>
              <a:t>The key is to understand these assumptions and how these assumptions would affect the output of your conclusions. </a:t>
            </a:r>
            <a:endParaRPr lang="en-US" dirty="0"/>
          </a:p>
          <a:p>
            <a:r>
              <a:rPr lang="en-US" dirty="0"/>
              <a:t>All tests make assumptions, but each make </a:t>
            </a:r>
            <a:r>
              <a:rPr lang="en-US" b="1" dirty="0"/>
              <a:t>different kind </a:t>
            </a:r>
            <a:r>
              <a:rPr lang="en-US" dirty="0"/>
              <a:t>of assumptions. </a:t>
            </a:r>
          </a:p>
          <a:p>
            <a:r>
              <a:rPr lang="en-US" dirty="0"/>
              <a:t>This is to say that none of these tools are the gift of god; and their results could be false or misleading, depending on whether their assumptions are compatible with your setting or not. </a:t>
            </a:r>
          </a:p>
          <a:p>
            <a:endParaRPr lang="en-US" b="0" dirty="0">
              <a:effectLst/>
            </a:endParaRPr>
          </a:p>
        </p:txBody>
      </p:sp>
    </p:spTree>
    <p:extLst>
      <p:ext uri="{BB962C8B-B14F-4D97-AF65-F5344CB8AC3E}">
        <p14:creationId xmlns:p14="http://schemas.microsoft.com/office/powerpoint/2010/main" val="2336026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rtl="0" fontAlgn="base"/>
            <a:r>
              <a:rPr lang="en-US" sz="1100" b="0" i="0" u="none" strike="noStrike" cap="none" dirty="0">
                <a:solidFill>
                  <a:srgbClr val="000000"/>
                </a:solidFill>
                <a:effectLst/>
                <a:latin typeface="Arial"/>
                <a:ea typeface="Arial"/>
                <a:cs typeface="Arial"/>
                <a:sym typeface="Arial"/>
              </a:rPr>
              <a:t>When you search for the term “significantly” among the collection of published NLP papers, there are more than 28k papers. </a:t>
            </a:r>
          </a:p>
          <a:p>
            <a:pPr lvl="1" rtl="0" fontAlgn="base"/>
            <a:r>
              <a:rPr lang="en-US" sz="1100" b="0" i="0" u="none" strike="noStrike" cap="none" dirty="0">
                <a:solidFill>
                  <a:srgbClr val="000000"/>
                </a:solidFill>
                <a:effectLst/>
                <a:latin typeface="Arial"/>
                <a:ea typeface="Arial"/>
                <a:cs typeface="Arial"/>
                <a:sym typeface="Arial"/>
              </a:rPr>
              <a:t>And often such phrasings appear in key parts of papers like their abstracts. Here are two, for example. </a:t>
            </a:r>
          </a:p>
          <a:p>
            <a:pPr lvl="1" rtl="0" fontAlgn="base"/>
            <a:r>
              <a:rPr lang="en-US" sz="1100" b="0" i="0" u="none" strike="noStrike" cap="none" dirty="0">
                <a:solidFill>
                  <a:srgbClr val="000000"/>
                </a:solidFill>
                <a:effectLst/>
                <a:latin typeface="Arial"/>
                <a:ea typeface="Arial"/>
                <a:cs typeface="Arial"/>
                <a:sym typeface="Arial"/>
              </a:rPr>
              <a:t>But the main issue is the “ambiguity” problem in interpreting such phrases. In particular, it is not clear whether … </a:t>
            </a:r>
          </a:p>
          <a:p>
            <a:endParaRPr lang="en-US" dirty="0"/>
          </a:p>
        </p:txBody>
      </p:sp>
    </p:spTree>
    <p:extLst>
      <p:ext uri="{BB962C8B-B14F-4D97-AF65-F5344CB8AC3E}">
        <p14:creationId xmlns:p14="http://schemas.microsoft.com/office/powerpoint/2010/main" val="18128765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r>
              <a:rPr lang="en-US" sz="1100" b="0" i="0" u="none" strike="noStrike" cap="none" dirty="0">
                <a:solidFill>
                  <a:srgbClr val="000000"/>
                </a:solidFill>
                <a:effectLst/>
                <a:latin typeface="Arial"/>
                <a:ea typeface="Arial"/>
                <a:cs typeface="Arial"/>
                <a:sym typeface="Arial"/>
              </a:rPr>
              <a:t>We wanted to verify this; so we included a question in our survey. </a:t>
            </a:r>
          </a:p>
          <a:p>
            <a:pPr lvl="1" rtl="0" fontAlgn="base"/>
            <a:r>
              <a:rPr lang="en-US" sz="1100" b="0" i="0" u="none" strike="noStrike" cap="none" dirty="0">
                <a:solidFill>
                  <a:srgbClr val="000000"/>
                </a:solidFill>
                <a:effectLst/>
                <a:latin typeface="Arial"/>
                <a:ea typeface="Arial"/>
                <a:cs typeface="Arial"/>
                <a:sym typeface="Arial"/>
              </a:rPr>
              <a:t>We asked out participants ….</a:t>
            </a:r>
          </a:p>
          <a:p>
            <a:endParaRPr lang="en-US" dirty="0"/>
          </a:p>
        </p:txBody>
      </p:sp>
    </p:spTree>
    <p:extLst>
      <p:ext uri="{BB962C8B-B14F-4D97-AF65-F5344CB8AC3E}">
        <p14:creationId xmlns:p14="http://schemas.microsoft.com/office/powerpoint/2010/main" val="7194258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0" dirty="0">
              <a:effectLst/>
            </a:endParaRPr>
          </a:p>
          <a:p>
            <a:pPr lvl="1" rtl="0" fontAlgn="base"/>
            <a:r>
              <a:rPr lang="en-US" sz="1100" b="0" i="0" u="none" strike="noStrike" cap="none" dirty="0">
                <a:solidFill>
                  <a:srgbClr val="000000"/>
                </a:solidFill>
                <a:effectLst/>
                <a:latin typeface="Arial"/>
                <a:ea typeface="Arial"/>
                <a:cs typeface="Arial"/>
                <a:sym typeface="Arial"/>
              </a:rPr>
              <a:t>We contribute a new toolkit, </a:t>
            </a:r>
            <a:r>
              <a:rPr lang="en-US" sz="1100" b="0" i="0" u="none" strike="noStrike" cap="none" dirty="0" err="1">
                <a:solidFill>
                  <a:srgbClr val="000000"/>
                </a:solidFill>
                <a:effectLst/>
                <a:latin typeface="Arial"/>
                <a:ea typeface="Arial"/>
                <a:cs typeface="Arial"/>
                <a:sym typeface="Arial"/>
              </a:rPr>
              <a:t>HyBayes</a:t>
            </a:r>
            <a:r>
              <a:rPr lang="en-US" sz="1100" b="0" i="0" u="none" strike="noStrike" cap="none" dirty="0">
                <a:solidFill>
                  <a:srgbClr val="000000"/>
                </a:solidFill>
                <a:effectLst/>
                <a:latin typeface="Arial"/>
                <a:ea typeface="Arial"/>
                <a:cs typeface="Arial"/>
                <a:sym typeface="Arial"/>
              </a:rPr>
              <a:t>, to make it easy for NLP practitioners to use Bayesian assessment in their efforts. We hope that this work provides a complimentary picture of hypothesis assessment techniques for the field and encourages a more rigorous treatment of such techniques.</a:t>
            </a:r>
          </a:p>
          <a:p>
            <a:endParaRPr lang="en-US" dirty="0"/>
          </a:p>
        </p:txBody>
      </p:sp>
    </p:spTree>
    <p:extLst>
      <p:ext uri="{BB962C8B-B14F-4D97-AF65-F5344CB8AC3E}">
        <p14:creationId xmlns:p14="http://schemas.microsoft.com/office/powerpoint/2010/main" val="2228198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another example: </a:t>
            </a:r>
          </a:p>
          <a:p>
            <a:pPr lvl="1"/>
            <a:r>
              <a:rPr lang="en-US" dirty="0"/>
              <a:t>(read)</a:t>
            </a:r>
          </a:p>
          <a:p>
            <a:pPr lvl="1"/>
            <a:r>
              <a:rPr lang="en-US" dirty="0"/>
              <a:t>This is actually a good hypothesis: </a:t>
            </a:r>
          </a:p>
          <a:p>
            <a:pPr lvl="2"/>
            <a:r>
              <a:rPr lang="en-US" dirty="0"/>
              <a:t>It is testable</a:t>
            </a:r>
          </a:p>
          <a:p>
            <a:pPr lvl="2"/>
            <a:r>
              <a:rPr lang="en-US" dirty="0"/>
              <a:t>It is also falsifiable. </a:t>
            </a:r>
          </a:p>
        </p:txBody>
      </p:sp>
    </p:spTree>
    <p:extLst>
      <p:ext uri="{BB962C8B-B14F-4D97-AF65-F5344CB8AC3E}">
        <p14:creationId xmlns:p14="http://schemas.microsoft.com/office/powerpoint/2010/main" val="2237167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r>
              <a:rPr lang="en-US" sz="1100" b="0" i="0" u="none" strike="noStrike" cap="none" dirty="0">
                <a:solidFill>
                  <a:srgbClr val="000000"/>
                </a:solidFill>
                <a:effectLst/>
                <a:latin typeface="Arial"/>
                <a:ea typeface="Arial"/>
                <a:cs typeface="Arial"/>
                <a:sym typeface="Arial"/>
              </a:rPr>
              <a:t>Let's see another example, taken from the context of AI problems: </a:t>
            </a:r>
          </a:p>
          <a:p>
            <a:pPr rtl="0" fontAlgn="base"/>
            <a:r>
              <a:rPr lang="en-US" sz="1100" b="0" i="0" u="none" strike="noStrike" cap="none" dirty="0">
                <a:solidFill>
                  <a:srgbClr val="000000"/>
                </a:solidFill>
                <a:effectLst/>
                <a:latin typeface="Arial"/>
                <a:ea typeface="Arial"/>
                <a:cs typeface="Arial"/>
                <a:sym typeface="Arial"/>
              </a:rPr>
              <a:t>Often times we like to build systems, and compare them on a single dataset: </a:t>
            </a:r>
          </a:p>
          <a:p>
            <a:pPr lvl="1" rtl="0" fontAlgn="base"/>
            <a:r>
              <a:rPr lang="en-US" sz="1100" b="0" i="0" u="none" strike="noStrike" cap="none" dirty="0">
                <a:solidFill>
                  <a:srgbClr val="000000"/>
                </a:solidFill>
                <a:effectLst/>
                <a:latin typeface="Arial"/>
                <a:ea typeface="Arial"/>
                <a:cs typeface="Arial"/>
                <a:sym typeface="Arial"/>
              </a:rPr>
              <a:t>Usually because we want to show the value of your contribution. </a:t>
            </a:r>
          </a:p>
          <a:p>
            <a:pPr rtl="0" fontAlgn="base"/>
            <a:r>
              <a:rPr lang="en-US" sz="1100" b="0" i="0" u="none" strike="noStrike" cap="none" dirty="0">
                <a:solidFill>
                  <a:srgbClr val="000000"/>
                </a:solidFill>
                <a:effectLst/>
                <a:latin typeface="Arial"/>
                <a:ea typeface="Arial"/>
                <a:cs typeface="Arial"/>
                <a:sym typeface="Arial"/>
              </a:rPr>
              <a:t>Here I am showing a table that contains the results of two QA systems S1 and S2 on Aristo’s ARC dataset.</a:t>
            </a:r>
          </a:p>
          <a:p>
            <a:pPr rtl="0" fontAlgn="base"/>
            <a:r>
              <a:rPr lang="en-US" sz="1100" b="0" i="0" u="none" strike="noStrike" cap="none" dirty="0">
                <a:solidFill>
                  <a:srgbClr val="000000"/>
                </a:solidFill>
                <a:effectLst/>
                <a:latin typeface="Arial"/>
                <a:ea typeface="Arial"/>
                <a:cs typeface="Arial"/>
                <a:sym typeface="Arial"/>
              </a:rPr>
              <a:t>Naturally, we want to make sense of these numbers. </a:t>
            </a:r>
          </a:p>
          <a:p>
            <a:pPr rtl="0" fontAlgn="base"/>
            <a:r>
              <a:rPr lang="en-US" sz="1100" b="0" i="0" u="none" strike="noStrike" cap="none" dirty="0">
                <a:solidFill>
                  <a:srgbClr val="000000"/>
                </a:solidFill>
                <a:effectLst/>
                <a:latin typeface="Arial"/>
                <a:ea typeface="Arial"/>
                <a:cs typeface="Arial"/>
                <a:sym typeface="Arial"/>
              </a:rPr>
              <a:t>While S1 has higher accuracy than S2 in both cases, the gap is moderate and the datasets are of limited size. </a:t>
            </a:r>
          </a:p>
          <a:p>
            <a:pPr rtl="0" fontAlgn="base"/>
            <a:r>
              <a:rPr lang="en-US" sz="1100" b="0" i="0" u="none" strike="noStrike" cap="none" dirty="0">
                <a:solidFill>
                  <a:srgbClr val="000000"/>
                </a:solidFill>
                <a:effectLst/>
                <a:latin typeface="Arial"/>
                <a:ea typeface="Arial"/>
                <a:cs typeface="Arial"/>
                <a:sym typeface="Arial"/>
              </a:rPr>
              <a:t>You ask yourself: (read) If the latter, can we quantify this </a:t>
            </a:r>
            <a:r>
              <a:rPr lang="en-US" sz="1100" b="1" i="0" u="none" strike="noStrike" cap="none" dirty="0">
                <a:solidFill>
                  <a:srgbClr val="000000"/>
                </a:solidFill>
                <a:effectLst/>
                <a:latin typeface="Arial"/>
                <a:ea typeface="Arial"/>
                <a:cs typeface="Arial"/>
                <a:sym typeface="Arial"/>
              </a:rPr>
              <a:t>gap</a:t>
            </a:r>
            <a:r>
              <a:rPr lang="en-US" sz="1100" b="0" i="0" u="none" strike="noStrike" cap="none" dirty="0">
                <a:solidFill>
                  <a:srgbClr val="000000"/>
                </a:solidFill>
                <a:effectLst/>
                <a:latin typeface="Arial"/>
                <a:ea typeface="Arial"/>
                <a:cs typeface="Arial"/>
                <a:sym typeface="Arial"/>
              </a:rPr>
              <a:t> in inherent strength while accounting for random fluctuation?</a:t>
            </a:r>
            <a:endParaRPr lang="en-US" dirty="0"/>
          </a:p>
        </p:txBody>
      </p:sp>
    </p:spTree>
    <p:extLst>
      <p:ext uri="{BB962C8B-B14F-4D97-AF65-F5344CB8AC3E}">
        <p14:creationId xmlns:p14="http://schemas.microsoft.com/office/powerpoint/2010/main" val="3198065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r>
              <a:rPr lang="en-US" sz="1100" b="0" i="0" u="none" strike="noStrike" cap="none" dirty="0">
                <a:solidFill>
                  <a:srgbClr val="000000"/>
                </a:solidFill>
                <a:effectLst/>
                <a:latin typeface="Arial"/>
                <a:ea typeface="Arial"/>
                <a:cs typeface="Arial"/>
                <a:sym typeface="Arial"/>
              </a:rPr>
              <a:t>Let’s see an example hypothesis about the numbers reported in this table</a:t>
            </a:r>
          </a:p>
          <a:p>
            <a:pPr lvl="1" rtl="0" fontAlgn="base"/>
            <a:r>
              <a:rPr lang="en-US" sz="1100" b="0" i="0" u="none" strike="noStrike" cap="none" dirty="0">
                <a:solidFill>
                  <a:srgbClr val="000000"/>
                </a:solidFill>
                <a:effectLst/>
                <a:latin typeface="Arial"/>
                <a:ea typeface="Arial"/>
                <a:cs typeface="Arial"/>
                <a:sym typeface="Arial"/>
              </a:rPr>
              <a:t>… </a:t>
            </a:r>
          </a:p>
          <a:p>
            <a:pPr lvl="1" rtl="0" fontAlgn="base"/>
            <a:r>
              <a:rPr lang="en-US" sz="1100" b="0" i="0" u="none" strike="noStrike" cap="none" dirty="0">
                <a:solidFill>
                  <a:srgbClr val="000000"/>
                </a:solidFill>
                <a:effectLst/>
                <a:latin typeface="Arial"/>
                <a:ea typeface="Arial"/>
                <a:cs typeface="Arial"/>
                <a:sym typeface="Arial"/>
              </a:rPr>
              <a:t>They sound similar, but if we go into details, they’re actually two different claims. </a:t>
            </a:r>
          </a:p>
          <a:p>
            <a:pPr lvl="2" rtl="0" fontAlgn="base"/>
            <a:r>
              <a:rPr lang="en-US" sz="1100" b="0" i="0" u="none" strike="noStrike" cap="none" dirty="0">
                <a:solidFill>
                  <a:srgbClr val="000000"/>
                </a:solidFill>
                <a:effectLst/>
                <a:latin typeface="Arial"/>
                <a:ea typeface="Arial"/>
                <a:cs typeface="Arial"/>
                <a:sym typeface="Arial"/>
              </a:rPr>
              <a:t>First, Ca is a conditional statement,  which makes it like a proof by contradiction (more like hypothesis by contradiction). </a:t>
            </a:r>
          </a:p>
          <a:p>
            <a:pPr lvl="3" rtl="0" fontAlgn="base"/>
            <a:r>
              <a:rPr lang="en-US" sz="1100" b="0" i="0" u="none" strike="noStrike" cap="none" dirty="0">
                <a:solidFill>
                  <a:srgbClr val="000000"/>
                </a:solidFill>
                <a:effectLst/>
                <a:latin typeface="Arial"/>
                <a:ea typeface="Arial"/>
                <a:cs typeface="Arial"/>
                <a:sym typeface="Arial"/>
              </a:rPr>
              <a:t>This makes a big difference: while the second hypothesis is easier to interpret in terms of probability, the first one is relatively complex. </a:t>
            </a:r>
          </a:p>
          <a:p>
            <a:pPr lvl="3" rtl="0" fontAlgn="base"/>
            <a:r>
              <a:rPr lang="en-US" sz="1100" b="0" i="0" u="none" strike="noStrike" cap="none" dirty="0">
                <a:solidFill>
                  <a:srgbClr val="000000"/>
                </a:solidFill>
                <a:effectLst/>
                <a:latin typeface="Arial"/>
                <a:ea typeface="Arial"/>
                <a:cs typeface="Arial"/>
                <a:sym typeface="Arial"/>
              </a:rPr>
              <a:t>Well here is something that might come to you as a surprise: as I will show later in the talk (spoiler alert): …. (which is quite odd; that’s why I’m writing this paper). </a:t>
            </a:r>
          </a:p>
          <a:p>
            <a:pPr lvl="2" rtl="0" fontAlgn="base"/>
            <a:r>
              <a:rPr lang="en-US" sz="1100" b="0" i="0" u="none" strike="noStrike" cap="none" dirty="0">
                <a:solidFill>
                  <a:srgbClr val="000000"/>
                </a:solidFill>
                <a:effectLst/>
                <a:latin typeface="Arial"/>
                <a:ea typeface="Arial"/>
                <a:cs typeface="Arial"/>
                <a:sym typeface="Arial"/>
              </a:rPr>
              <a:t>Second, </a:t>
            </a:r>
            <a:r>
              <a:rPr lang="en-US" sz="1100" b="0" i="0" u="none" strike="noStrike" cap="none" dirty="0" err="1">
                <a:solidFill>
                  <a:srgbClr val="000000"/>
                </a:solidFill>
                <a:effectLst/>
                <a:latin typeface="Arial"/>
                <a:ea typeface="Arial"/>
                <a:cs typeface="Arial"/>
                <a:sym typeface="Arial"/>
              </a:rPr>
              <a:t>Cb</a:t>
            </a:r>
            <a:r>
              <a:rPr lang="en-US" sz="1100" b="0" i="0" u="none" strike="noStrike" cap="none" dirty="0">
                <a:solidFill>
                  <a:srgbClr val="000000"/>
                </a:solidFill>
                <a:effectLst/>
                <a:latin typeface="Arial"/>
                <a:ea typeface="Arial"/>
                <a:cs typeface="Arial"/>
                <a:sym typeface="Arial"/>
              </a:rPr>
              <a:t> goes further to claim a margin of at least 1% between their inherent accuracy. </a:t>
            </a:r>
          </a:p>
          <a:p>
            <a:pPr lvl="1" rtl="0" fontAlgn="base"/>
            <a:r>
              <a:rPr lang="en-US" sz="1100" b="0" i="0" u="none" strike="noStrike" cap="none" dirty="0">
                <a:solidFill>
                  <a:srgbClr val="000000"/>
                </a:solidFill>
                <a:effectLst/>
                <a:latin typeface="Arial"/>
                <a:ea typeface="Arial"/>
                <a:cs typeface="Arial"/>
                <a:sym typeface="Arial"/>
              </a:rPr>
              <a:t>Although here I am showing only two distinct claims about this empirical observations, …. </a:t>
            </a:r>
          </a:p>
          <a:p>
            <a:endParaRPr lang="en-US" dirty="0"/>
          </a:p>
        </p:txBody>
      </p:sp>
    </p:spTree>
    <p:extLst>
      <p:ext uri="{BB962C8B-B14F-4D97-AF65-F5344CB8AC3E}">
        <p14:creationId xmlns:p14="http://schemas.microsoft.com/office/powerpoint/2010/main" val="2750414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fontAlgn="base"/>
            <a:r>
              <a:rPr lang="en-US" sz="1100" b="0" i="0" u="none" strike="noStrike" cap="none" dirty="0">
                <a:solidFill>
                  <a:srgbClr val="000000"/>
                </a:solidFill>
                <a:effectLst/>
                <a:latin typeface="Arial"/>
                <a:ea typeface="Arial"/>
                <a:cs typeface="Arial"/>
                <a:sym typeface="Arial"/>
              </a:rPr>
              <a:t>… there are many hypotheses that (read) </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41101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In fact, at the danger of taking this to extreme, there is a quote from Einstein that says …. </a:t>
            </a:r>
          </a:p>
          <a:p>
            <a:endParaRPr lang="en-US" dirty="0"/>
          </a:p>
        </p:txBody>
      </p:sp>
    </p:spTree>
    <p:extLst>
      <p:ext uri="{BB962C8B-B14F-4D97-AF65-F5344CB8AC3E}">
        <p14:creationId xmlns:p14="http://schemas.microsoft.com/office/powerpoint/2010/main" val="311831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2F2EB-14FF-7541-990E-F5CC49306F6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207AF39-FAE3-1148-827C-F82B47244E4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8D31C3F-13A2-944C-B1F1-320679171AAE}"/>
              </a:ext>
            </a:extLst>
          </p:cNvPr>
          <p:cNvSpPr>
            <a:spLocks noGrp="1"/>
          </p:cNvSpPr>
          <p:nvPr>
            <p:ph type="dt" sz="half" idx="10"/>
          </p:nvPr>
        </p:nvSpPr>
        <p:spPr/>
        <p:txBody>
          <a:bodyPr/>
          <a:lstStyle/>
          <a:p>
            <a:fld id="{02D2FFB1-938F-8B4C-86F5-E68F34231051}" type="datetime1">
              <a:rPr lang="en-US" smtClean="0"/>
              <a:t>2/22/20</a:t>
            </a:fld>
            <a:endParaRPr lang="en-US"/>
          </a:p>
        </p:txBody>
      </p:sp>
      <p:sp>
        <p:nvSpPr>
          <p:cNvPr id="5" name="Footer Placeholder 4">
            <a:extLst>
              <a:ext uri="{FF2B5EF4-FFF2-40B4-BE49-F238E27FC236}">
                <a16:creationId xmlns:a16="http://schemas.microsoft.com/office/drawing/2014/main" id="{5819B65C-3EB7-2549-B234-8707F9C8D0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8F0FF-A4C7-994E-9B49-BC8DC53AE93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27962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FA2C-7AFA-5743-8361-BD4A039E49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F36363-2D42-2E4E-BD88-521AB47DE3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9DC6AA-58BA-4049-A3D1-D56DE80A9D49}"/>
              </a:ext>
            </a:extLst>
          </p:cNvPr>
          <p:cNvSpPr>
            <a:spLocks noGrp="1"/>
          </p:cNvSpPr>
          <p:nvPr>
            <p:ph type="dt" sz="half" idx="10"/>
          </p:nvPr>
        </p:nvSpPr>
        <p:spPr/>
        <p:txBody>
          <a:bodyPr/>
          <a:lstStyle/>
          <a:p>
            <a:fld id="{4995F278-60A8-B44C-95EF-309A113FFB7A}" type="datetime1">
              <a:rPr lang="en-US" smtClean="0"/>
              <a:t>2/22/20</a:t>
            </a:fld>
            <a:endParaRPr lang="en-US"/>
          </a:p>
        </p:txBody>
      </p:sp>
      <p:sp>
        <p:nvSpPr>
          <p:cNvPr id="5" name="Footer Placeholder 4">
            <a:extLst>
              <a:ext uri="{FF2B5EF4-FFF2-40B4-BE49-F238E27FC236}">
                <a16:creationId xmlns:a16="http://schemas.microsoft.com/office/drawing/2014/main" id="{1FEF0491-647B-4F44-8453-BB1178870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689E42-041A-904F-A9F2-870BC41C535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5907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AEF0B1-A303-3D44-AD42-E6BF3B076416}"/>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95EB90-5372-9F48-8CFB-FA6E56A99BEC}"/>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4A213F-A664-224F-9B7F-7B17850CE35E}"/>
              </a:ext>
            </a:extLst>
          </p:cNvPr>
          <p:cNvSpPr>
            <a:spLocks noGrp="1"/>
          </p:cNvSpPr>
          <p:nvPr>
            <p:ph type="dt" sz="half" idx="10"/>
          </p:nvPr>
        </p:nvSpPr>
        <p:spPr/>
        <p:txBody>
          <a:bodyPr/>
          <a:lstStyle/>
          <a:p>
            <a:fld id="{3ED6DD4E-2C59-D143-8804-9EEF1FB247B8}" type="datetime1">
              <a:rPr lang="en-US" smtClean="0"/>
              <a:t>2/22/20</a:t>
            </a:fld>
            <a:endParaRPr lang="en-US"/>
          </a:p>
        </p:txBody>
      </p:sp>
      <p:sp>
        <p:nvSpPr>
          <p:cNvPr id="5" name="Footer Placeholder 4">
            <a:extLst>
              <a:ext uri="{FF2B5EF4-FFF2-40B4-BE49-F238E27FC236}">
                <a16:creationId xmlns:a16="http://schemas.microsoft.com/office/drawing/2014/main" id="{4CD6863C-992F-F048-92C4-0FE0316BEA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8645F1-50FA-FB44-93A7-13F07119429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01550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E91E-FCE2-E449-BBFA-B2772E3A4B29}"/>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2E0CD04-CB68-1D49-8EFB-B0F105EC50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3AAA4E-9AA1-5143-A5A2-A35F73E9065B}"/>
              </a:ext>
            </a:extLst>
          </p:cNvPr>
          <p:cNvSpPr>
            <a:spLocks noGrp="1"/>
          </p:cNvSpPr>
          <p:nvPr>
            <p:ph type="dt" sz="half" idx="10"/>
          </p:nvPr>
        </p:nvSpPr>
        <p:spPr/>
        <p:txBody>
          <a:bodyPr/>
          <a:lstStyle/>
          <a:p>
            <a:fld id="{79654337-6EA9-FF43-9AD5-0605482C2C9A}" type="datetime1">
              <a:rPr lang="en-US" smtClean="0"/>
              <a:t>2/22/20</a:t>
            </a:fld>
            <a:endParaRPr lang="en-US"/>
          </a:p>
        </p:txBody>
      </p:sp>
      <p:sp>
        <p:nvSpPr>
          <p:cNvPr id="5" name="Footer Placeholder 4">
            <a:extLst>
              <a:ext uri="{FF2B5EF4-FFF2-40B4-BE49-F238E27FC236}">
                <a16:creationId xmlns:a16="http://schemas.microsoft.com/office/drawing/2014/main" id="{52F52C96-2480-E449-ABCB-4B30736828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5C2E3-8507-8642-8D30-8AA250596B1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00238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70CB6-13F1-074C-BB1D-E612A5D6614E}"/>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42F0381-C2B4-9B4B-A6C3-A07E07FCF5F1}"/>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3D560D-8087-9440-A8AC-AA8A37FBB4D4}"/>
              </a:ext>
            </a:extLst>
          </p:cNvPr>
          <p:cNvSpPr>
            <a:spLocks noGrp="1"/>
          </p:cNvSpPr>
          <p:nvPr>
            <p:ph type="dt" sz="half" idx="10"/>
          </p:nvPr>
        </p:nvSpPr>
        <p:spPr/>
        <p:txBody>
          <a:bodyPr/>
          <a:lstStyle/>
          <a:p>
            <a:fld id="{4678B1B4-0C99-5D43-965F-5D673E38F9F6}" type="datetime1">
              <a:rPr lang="en-US" smtClean="0"/>
              <a:t>2/22/20</a:t>
            </a:fld>
            <a:endParaRPr lang="en-US"/>
          </a:p>
        </p:txBody>
      </p:sp>
      <p:sp>
        <p:nvSpPr>
          <p:cNvPr id="5" name="Footer Placeholder 4">
            <a:extLst>
              <a:ext uri="{FF2B5EF4-FFF2-40B4-BE49-F238E27FC236}">
                <a16:creationId xmlns:a16="http://schemas.microsoft.com/office/drawing/2014/main" id="{F8BDC179-8E04-C44B-B206-37E155BBFE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672038-C702-1144-B482-CECC88BD7D3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19123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BCBE1-CAA7-D640-B04B-8CE869B75E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CBCFAA-C7EC-5647-A3D4-C0DB11579029}"/>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628271-CAC5-4F49-9D62-D61AB572A04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6D5258-B4EE-6B4F-BE26-FC2CE1D8F51C}"/>
              </a:ext>
            </a:extLst>
          </p:cNvPr>
          <p:cNvSpPr>
            <a:spLocks noGrp="1"/>
          </p:cNvSpPr>
          <p:nvPr>
            <p:ph type="dt" sz="half" idx="10"/>
          </p:nvPr>
        </p:nvSpPr>
        <p:spPr/>
        <p:txBody>
          <a:bodyPr/>
          <a:lstStyle/>
          <a:p>
            <a:fld id="{07E37DF3-8453-884D-A211-63B5EC45B66D}" type="datetime1">
              <a:rPr lang="en-US" smtClean="0"/>
              <a:t>2/22/20</a:t>
            </a:fld>
            <a:endParaRPr lang="en-US"/>
          </a:p>
        </p:txBody>
      </p:sp>
      <p:sp>
        <p:nvSpPr>
          <p:cNvPr id="6" name="Footer Placeholder 5">
            <a:extLst>
              <a:ext uri="{FF2B5EF4-FFF2-40B4-BE49-F238E27FC236}">
                <a16:creationId xmlns:a16="http://schemas.microsoft.com/office/drawing/2014/main" id="{938EDC9B-22A5-9143-B292-B1C4BB3DE4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88C3B4-8821-9041-AEE9-84F9AF9A486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17996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25D49-FBB7-FD4E-9093-6F049B6979C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7E014B-6B0B-F84F-8DDE-770AB475693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5F3CF05-047B-1648-8B35-75BBF129B45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0AD1C9-C44F-1442-94FF-7E3729116E5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229282EC-0C98-C64F-9BC7-48C47095120E}"/>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2A5104-5DA8-AA4A-AC8D-95C1D75EC438}"/>
              </a:ext>
            </a:extLst>
          </p:cNvPr>
          <p:cNvSpPr>
            <a:spLocks noGrp="1"/>
          </p:cNvSpPr>
          <p:nvPr>
            <p:ph type="dt" sz="half" idx="10"/>
          </p:nvPr>
        </p:nvSpPr>
        <p:spPr/>
        <p:txBody>
          <a:bodyPr/>
          <a:lstStyle/>
          <a:p>
            <a:fld id="{CB47B9EC-47A2-CB41-AA48-F1C03D8CB0E4}" type="datetime1">
              <a:rPr lang="en-US" smtClean="0"/>
              <a:t>2/22/20</a:t>
            </a:fld>
            <a:endParaRPr lang="en-US"/>
          </a:p>
        </p:txBody>
      </p:sp>
      <p:sp>
        <p:nvSpPr>
          <p:cNvPr id="8" name="Footer Placeholder 7">
            <a:extLst>
              <a:ext uri="{FF2B5EF4-FFF2-40B4-BE49-F238E27FC236}">
                <a16:creationId xmlns:a16="http://schemas.microsoft.com/office/drawing/2014/main" id="{3EF44766-4EC2-DD40-98B1-F83C7F27B1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6BCD57-2162-FA4B-BA35-996E793466F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06404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BD437-F434-A54B-981A-C9BDD80D31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295FD9-7134-BB44-960F-AE9FF0859A08}"/>
              </a:ext>
            </a:extLst>
          </p:cNvPr>
          <p:cNvSpPr>
            <a:spLocks noGrp="1"/>
          </p:cNvSpPr>
          <p:nvPr>
            <p:ph type="dt" sz="half" idx="10"/>
          </p:nvPr>
        </p:nvSpPr>
        <p:spPr/>
        <p:txBody>
          <a:bodyPr/>
          <a:lstStyle/>
          <a:p>
            <a:fld id="{22796A51-DC7A-4348-84D6-672CFF6D4C83}" type="datetime1">
              <a:rPr lang="en-US" smtClean="0"/>
              <a:t>2/22/20</a:t>
            </a:fld>
            <a:endParaRPr lang="en-US"/>
          </a:p>
        </p:txBody>
      </p:sp>
      <p:sp>
        <p:nvSpPr>
          <p:cNvPr id="4" name="Footer Placeholder 3">
            <a:extLst>
              <a:ext uri="{FF2B5EF4-FFF2-40B4-BE49-F238E27FC236}">
                <a16:creationId xmlns:a16="http://schemas.microsoft.com/office/drawing/2014/main" id="{6E678A97-D9C4-0442-978B-59EEFC26E1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7C57C7-A4EA-B846-AB7C-637D7B500C1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91260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A68C8A-28F0-304C-A5BA-F68037CAD247}"/>
              </a:ext>
            </a:extLst>
          </p:cNvPr>
          <p:cNvSpPr>
            <a:spLocks noGrp="1"/>
          </p:cNvSpPr>
          <p:nvPr>
            <p:ph type="dt" sz="half" idx="10"/>
          </p:nvPr>
        </p:nvSpPr>
        <p:spPr/>
        <p:txBody>
          <a:bodyPr/>
          <a:lstStyle/>
          <a:p>
            <a:fld id="{988CFF5A-D3D1-5F45-8BEF-7D07B7219810}" type="datetime1">
              <a:rPr lang="en-US" smtClean="0"/>
              <a:t>2/22/20</a:t>
            </a:fld>
            <a:endParaRPr lang="en-US"/>
          </a:p>
        </p:txBody>
      </p:sp>
      <p:sp>
        <p:nvSpPr>
          <p:cNvPr id="3" name="Footer Placeholder 2">
            <a:extLst>
              <a:ext uri="{FF2B5EF4-FFF2-40B4-BE49-F238E27FC236}">
                <a16:creationId xmlns:a16="http://schemas.microsoft.com/office/drawing/2014/main" id="{EBDB06A9-3804-774A-ADB1-4104A22EFE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6A8E72-782E-0C41-A0FB-A13AC8E363B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70153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B6A67-1749-5B4F-BE1F-AE8EDB8B06E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22B2B41-1338-5545-9245-84B333E4032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B103AC-01C9-6449-992C-2FDA30F7CAA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793D050-CD6F-9C42-AE0E-7FABEA0B7BB1}"/>
              </a:ext>
            </a:extLst>
          </p:cNvPr>
          <p:cNvSpPr>
            <a:spLocks noGrp="1"/>
          </p:cNvSpPr>
          <p:nvPr>
            <p:ph type="dt" sz="half" idx="10"/>
          </p:nvPr>
        </p:nvSpPr>
        <p:spPr/>
        <p:txBody>
          <a:bodyPr/>
          <a:lstStyle/>
          <a:p>
            <a:fld id="{EC4B9FBE-82C0-3545-8717-DACD8609F0F3}" type="datetime1">
              <a:rPr lang="en-US" smtClean="0"/>
              <a:t>2/22/20</a:t>
            </a:fld>
            <a:endParaRPr lang="en-US"/>
          </a:p>
        </p:txBody>
      </p:sp>
      <p:sp>
        <p:nvSpPr>
          <p:cNvPr id="6" name="Footer Placeholder 5">
            <a:extLst>
              <a:ext uri="{FF2B5EF4-FFF2-40B4-BE49-F238E27FC236}">
                <a16:creationId xmlns:a16="http://schemas.microsoft.com/office/drawing/2014/main" id="{DA1489FA-EB4D-2745-A997-9C10AD68A6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64CAF0-81CF-E247-B640-BB243C586F3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38384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312B8-13CB-2B49-92E3-FFC035B5770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18398CA-A980-4D4C-95F6-074EB0793A7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5E9B75F-9584-6349-BD34-089B686DEFB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4B6952F-75FF-DC44-848E-CE2EB27557A1}"/>
              </a:ext>
            </a:extLst>
          </p:cNvPr>
          <p:cNvSpPr>
            <a:spLocks noGrp="1"/>
          </p:cNvSpPr>
          <p:nvPr>
            <p:ph type="dt" sz="half" idx="10"/>
          </p:nvPr>
        </p:nvSpPr>
        <p:spPr/>
        <p:txBody>
          <a:bodyPr/>
          <a:lstStyle/>
          <a:p>
            <a:fld id="{8E481DE8-3302-BA48-9BEF-B34007530499}" type="datetime1">
              <a:rPr lang="en-US" smtClean="0"/>
              <a:t>2/22/20</a:t>
            </a:fld>
            <a:endParaRPr lang="en-US"/>
          </a:p>
        </p:txBody>
      </p:sp>
      <p:sp>
        <p:nvSpPr>
          <p:cNvPr id="6" name="Footer Placeholder 5">
            <a:extLst>
              <a:ext uri="{FF2B5EF4-FFF2-40B4-BE49-F238E27FC236}">
                <a16:creationId xmlns:a16="http://schemas.microsoft.com/office/drawing/2014/main" id="{61012909-F4E9-A44F-8D73-6598ACDF16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685AB7-1ACC-EA4D-999E-AD59E3F5BDA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63677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53E9F0-EA2E-E642-8995-160F9D3C6D2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E69A63-D5C2-3B49-AB47-131162D565D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F6C-31C8-4044-8B5B-464EFD5E0DE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18F0157-BA30-F34D-A0DC-E33A98DF0AD4}" type="datetime1">
              <a:rPr lang="en-US" smtClean="0"/>
              <a:t>2/22/20</a:t>
            </a:fld>
            <a:endParaRPr lang="en-US"/>
          </a:p>
        </p:txBody>
      </p:sp>
      <p:sp>
        <p:nvSpPr>
          <p:cNvPr id="5" name="Footer Placeholder 4">
            <a:extLst>
              <a:ext uri="{FF2B5EF4-FFF2-40B4-BE49-F238E27FC236}">
                <a16:creationId xmlns:a16="http://schemas.microsoft.com/office/drawing/2014/main" id="{5EE55825-A3C4-D14D-9731-60251ACA581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CABE6-C61D-0944-AC10-1E6BBD1B6F9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884558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arxiv.org/abs/1911.0385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5.png"/><Relationship Id="rId7" Type="http://schemas.microsoft.com/office/2007/relationships/hdphoto" Target="../media/hdphoto3.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6.png"/><Relationship Id="rId4" Type="http://schemas.microsoft.com/office/2007/relationships/hdphoto" Target="../media/hdphoto1.wdp"/><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8.tiff"/><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9.xm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25.png"/><Relationship Id="rId5" Type="http://schemas.openxmlformats.org/officeDocument/2006/relationships/image" Target="../media/image20.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9.tiff"/><Relationship Id="rId9" Type="http://schemas.openxmlformats.org/officeDocument/2006/relationships/image" Target="../media/image23.png"/><Relationship Id="rId1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7.png"/><Relationship Id="rId9"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0.png"/><Relationship Id="rId18" Type="http://schemas.openxmlformats.org/officeDocument/2006/relationships/image" Target="../media/image19.tiff"/><Relationship Id="rId3" Type="http://schemas.openxmlformats.org/officeDocument/2006/relationships/image" Target="../media/image18.tiff"/><Relationship Id="rId21" Type="http://schemas.openxmlformats.org/officeDocument/2006/relationships/image" Target="../media/image56.png"/><Relationship Id="rId7" Type="http://schemas.openxmlformats.org/officeDocument/2006/relationships/image" Target="../media/image46.png"/><Relationship Id="rId12" Type="http://schemas.microsoft.com/office/2007/relationships/hdphoto" Target="../media/hdphoto7.wdp"/><Relationship Id="rId17" Type="http://schemas.openxmlformats.org/officeDocument/2006/relationships/image" Target="../media/image53.png"/><Relationship Id="rId2" Type="http://schemas.openxmlformats.org/officeDocument/2006/relationships/notesSlide" Target="../notesSlides/notesSlide29.xml"/><Relationship Id="rId16" Type="http://schemas.openxmlformats.org/officeDocument/2006/relationships/image" Target="../media/image52.pn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5" Type="http://schemas.microsoft.com/office/2007/relationships/hdphoto" Target="../media/hdphoto8.wdp"/><Relationship Id="rId10" Type="http://schemas.microsoft.com/office/2007/relationships/hdphoto" Target="../media/hdphoto6.wdp"/><Relationship Id="rId19" Type="http://schemas.openxmlformats.org/officeDocument/2006/relationships/image" Target="../media/image54.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1.png"/></Relationships>
</file>

<file path=ppt/slides/_rels/slide3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12" Type="http://schemas.microsoft.com/office/2007/relationships/hdphoto" Target="../media/hdphoto11.wdp"/><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microsoft.com/office/2007/relationships/hdphoto" Target="../media/hdphoto9.wdp"/><Relationship Id="rId11" Type="http://schemas.openxmlformats.org/officeDocument/2006/relationships/image" Target="../media/image63.png"/><Relationship Id="rId5" Type="http://schemas.openxmlformats.org/officeDocument/2006/relationships/image" Target="../media/image59.png"/><Relationship Id="rId10" Type="http://schemas.openxmlformats.org/officeDocument/2006/relationships/image" Target="../media/image62.png"/><Relationship Id="rId4" Type="http://schemas.openxmlformats.org/officeDocument/2006/relationships/image" Target="../media/image58.png"/><Relationship Id="rId9" Type="http://schemas.microsoft.com/office/2007/relationships/hdphoto" Target="../media/hdphoto10.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0.tiff"/><Relationship Id="rId4" Type="http://schemas.openxmlformats.org/officeDocument/2006/relationships/image" Target="../media/image69.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emojipedia.org/person-facepalming/"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5.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0" y="1068945"/>
            <a:ext cx="9144000" cy="1126029"/>
          </a:xfrm>
          <a:prstGeom prst="rect">
            <a:avLst/>
          </a:prstGeom>
        </p:spPr>
        <p:txBody>
          <a:bodyPr spcFirstLastPara="1" wrap="square" lIns="91425" tIns="91425" rIns="91425" bIns="91425" anchor="b" anchorCtr="0">
            <a:noAutofit/>
          </a:bodyPr>
          <a:lstStyle/>
          <a:p>
            <a:pPr lvl="0"/>
            <a:r>
              <a:rPr lang="en-US" sz="3200" dirty="0"/>
              <a:t>Not All </a:t>
            </a:r>
            <a:r>
              <a:rPr lang="en-US" sz="3200" b="1" dirty="0"/>
              <a:t>Claims</a:t>
            </a:r>
            <a:r>
              <a:rPr lang="en-US" sz="3200" dirty="0"/>
              <a:t> are Created Equal: </a:t>
            </a:r>
            <a:br>
              <a:rPr lang="en-US" sz="3200" dirty="0"/>
            </a:br>
            <a:r>
              <a:rPr lang="en-US" sz="2800" dirty="0"/>
              <a:t>Choosing the Right Statistical Approach to Assess </a:t>
            </a:r>
            <a:r>
              <a:rPr lang="en-US" sz="2800" b="1" dirty="0"/>
              <a:t>Hypotheses</a:t>
            </a:r>
            <a:endParaRPr sz="2800" b="1" dirty="0"/>
          </a:p>
        </p:txBody>
      </p:sp>
      <p:pic>
        <p:nvPicPr>
          <p:cNvPr id="7" name="Picture 6">
            <a:extLst>
              <a:ext uri="{FF2B5EF4-FFF2-40B4-BE49-F238E27FC236}">
                <a16:creationId xmlns:a16="http://schemas.microsoft.com/office/drawing/2014/main" id="{A163F22B-11A1-4C4E-85E7-1F109D8321EC}"/>
              </a:ext>
            </a:extLst>
          </p:cNvPr>
          <p:cNvPicPr>
            <a:picLocks noChangeAspect="1"/>
          </p:cNvPicPr>
          <p:nvPr/>
        </p:nvPicPr>
        <p:blipFill>
          <a:blip r:embed="rId3"/>
          <a:stretch>
            <a:fillRect/>
          </a:stretch>
        </p:blipFill>
        <p:spPr>
          <a:xfrm>
            <a:off x="134256" y="120193"/>
            <a:ext cx="2656241" cy="435790"/>
          </a:xfrm>
          <a:prstGeom prst="rect">
            <a:avLst/>
          </a:prstGeom>
        </p:spPr>
      </p:pic>
      <p:sp>
        <p:nvSpPr>
          <p:cNvPr id="5" name="Rectangle 3">
            <a:extLst>
              <a:ext uri="{FF2B5EF4-FFF2-40B4-BE49-F238E27FC236}">
                <a16:creationId xmlns:a16="http://schemas.microsoft.com/office/drawing/2014/main" id="{DDA61676-0FCF-FD48-9833-91352C9273B4}"/>
              </a:ext>
            </a:extLst>
          </p:cNvPr>
          <p:cNvSpPr>
            <a:spLocks noChangeArrowheads="1"/>
          </p:cNvSpPr>
          <p:nvPr/>
        </p:nvSpPr>
        <p:spPr bwMode="auto">
          <a:xfrm>
            <a:off x="982664" y="4468910"/>
            <a:ext cx="6050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100" dirty="0" err="1">
                <a:solidFill>
                  <a:srgbClr val="666666"/>
                </a:solidFill>
                <a:latin typeface="Arial" panose="020B0604020202020204" pitchFamily="34" charset="0"/>
                <a:cs typeface="Arial" panose="020B0604020202020204" pitchFamily="34" charset="0"/>
              </a:rPr>
              <a:t>Erfan</a:t>
            </a:r>
            <a:r>
              <a:rPr lang="en-US" altLang="en-US" sz="1100" dirty="0">
                <a:solidFill>
                  <a:srgbClr val="666666"/>
                </a:solidFill>
                <a:latin typeface="Arial" panose="020B0604020202020204" pitchFamily="34" charset="0"/>
                <a:cs typeface="Arial" panose="020B0604020202020204" pitchFamily="34" charset="0"/>
              </a:rPr>
              <a:t> </a:t>
            </a:r>
            <a:r>
              <a:rPr lang="en-US" altLang="en-US" sz="1100" dirty="0" err="1">
                <a:solidFill>
                  <a:srgbClr val="666666"/>
                </a:solidFill>
                <a:latin typeface="Arial" panose="020B0604020202020204" pitchFamily="34" charset="0"/>
                <a:cs typeface="Arial" panose="020B0604020202020204" pitchFamily="34" charset="0"/>
              </a:rPr>
              <a:t>Sadeqi-Azer</a:t>
            </a:r>
            <a:r>
              <a:rPr lang="en-US" altLang="en-US" sz="1100" dirty="0">
                <a:solidFill>
                  <a:srgbClr val="666666"/>
                </a:solidFill>
                <a:latin typeface="Arial" panose="020B0604020202020204" pitchFamily="34" charset="0"/>
                <a:cs typeface="Arial" panose="020B0604020202020204" pitchFamily="34" charset="0"/>
              </a:rPr>
              <a:t> (Indiana U </a:t>
            </a:r>
            <a:r>
              <a:rPr lang="en-US" altLang="en-US" sz="1100" dirty="0">
                <a:solidFill>
                  <a:srgbClr val="666666"/>
                </a:solidFill>
                <a:latin typeface="Arial" panose="020B0604020202020204" pitchFamily="34" charset="0"/>
                <a:cs typeface="Arial" panose="020B0604020202020204" pitchFamily="34" charset="0"/>
                <a:sym typeface="Wingdings" pitchFamily="2" charset="2"/>
              </a:rPr>
              <a:t> Google</a:t>
            </a:r>
            <a:r>
              <a:rPr lang="en-US" altLang="en-US" sz="1100" dirty="0">
                <a:solidFill>
                  <a:srgbClr val="666666"/>
                </a:solidFill>
                <a:latin typeface="Arial" panose="020B0604020202020204" pitchFamily="34" charset="0"/>
                <a:cs typeface="Arial" panose="020B0604020202020204" pitchFamily="34" charset="0"/>
              </a:rPr>
              <a:t>)</a:t>
            </a:r>
            <a:r>
              <a:rPr lang="en-US" altLang="en-US" sz="600" dirty="0"/>
              <a:t>           </a:t>
            </a:r>
            <a:r>
              <a:rPr lang="en-US" altLang="en-US" sz="1100" dirty="0">
                <a:solidFill>
                  <a:srgbClr val="666666"/>
                </a:solidFill>
                <a:latin typeface="Arial" panose="020B0604020202020204" pitchFamily="34" charset="0"/>
                <a:cs typeface="Arial" panose="020B0604020202020204" pitchFamily="34" charset="0"/>
              </a:rPr>
              <a:t>Ashish Sabharwal (AI2)</a:t>
            </a:r>
            <a:r>
              <a:rPr lang="en-US" altLang="en-US" sz="600" dirty="0">
                <a:solidFill>
                  <a:srgbClr val="666666"/>
                </a:solidFill>
                <a:latin typeface="Arial" panose="020B0604020202020204" pitchFamily="34" charset="0"/>
                <a:cs typeface="Arial" panose="020B0604020202020204" pitchFamily="34" charset="0"/>
              </a:rPr>
              <a:t>                      </a:t>
            </a:r>
            <a:r>
              <a:rPr lang="en-US" altLang="en-US" sz="1100" dirty="0">
                <a:solidFill>
                  <a:srgbClr val="666666"/>
                </a:solidFill>
                <a:latin typeface="Arial" panose="020B0604020202020204" pitchFamily="34" charset="0"/>
              </a:rPr>
              <a:t>Dan Roth (UPenn)</a:t>
            </a:r>
            <a:r>
              <a:rPr lang="en-US" altLang="en-US" sz="600" dirty="0"/>
              <a:t>.</a:t>
            </a:r>
            <a:endParaRPr kumimoji="0" lang="en-US" altLang="en-US" sz="600" b="0" i="0" u="none" strike="noStrike" cap="none" normalizeH="0" baseline="0" dirty="0">
              <a:ln>
                <a:noFill/>
              </a:ln>
              <a:solidFill>
                <a:schemeClr val="tx1"/>
              </a:solidFill>
              <a:effectLst/>
            </a:endParaRPr>
          </a:p>
        </p:txBody>
      </p:sp>
      <p:pic>
        <p:nvPicPr>
          <p:cNvPr id="1028" name="Picture 4">
            <a:extLst>
              <a:ext uri="{FF2B5EF4-FFF2-40B4-BE49-F238E27FC236}">
                <a16:creationId xmlns:a16="http://schemas.microsoft.com/office/drawing/2014/main" id="{0223206C-AE84-0146-8A3A-50113C7FF7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8029" y="3418917"/>
            <a:ext cx="1029000" cy="1013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9C95D97-0CF6-934F-8226-AFBF90A088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160" y="3418917"/>
            <a:ext cx="1013250" cy="10132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Image result for ashish sabharwal nlp">
            <a:extLst>
              <a:ext uri="{FF2B5EF4-FFF2-40B4-BE49-F238E27FC236}">
                <a16:creationId xmlns:a16="http://schemas.microsoft.com/office/drawing/2014/main" id="{5A0B40D5-F1BF-CB48-93DE-D2BC78CF07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1014" y="3418917"/>
            <a:ext cx="1013250" cy="10132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D349A9E-C141-124C-AAC9-8B3004F261D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3" name="Rectangle 2">
            <a:extLst>
              <a:ext uri="{FF2B5EF4-FFF2-40B4-BE49-F238E27FC236}">
                <a16:creationId xmlns:a16="http://schemas.microsoft.com/office/drawing/2014/main" id="{2831C7B5-F47D-194E-A940-28A12317EA24}"/>
              </a:ext>
            </a:extLst>
          </p:cNvPr>
          <p:cNvSpPr/>
          <p:nvPr/>
        </p:nvSpPr>
        <p:spPr>
          <a:xfrm>
            <a:off x="3124422" y="2845493"/>
            <a:ext cx="2594043" cy="369332"/>
          </a:xfrm>
          <a:prstGeom prst="rect">
            <a:avLst/>
          </a:prstGeom>
        </p:spPr>
        <p:txBody>
          <a:bodyPr wrap="none">
            <a:spAutoFit/>
          </a:bodyPr>
          <a:lstStyle/>
          <a:p>
            <a:r>
              <a:rPr lang="en-US" u="sng" dirty="0">
                <a:hlinkClick r:id="rId7"/>
              </a:rPr>
              <a:t>arxiv.org/abs/1911.03850</a:t>
            </a:r>
            <a:endParaRPr lang="en-US" u="sng"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C21BE-7E9E-D94D-B0F0-3BE2D3AF47DF}"/>
              </a:ext>
            </a:extLst>
          </p:cNvPr>
          <p:cNvSpPr>
            <a:spLocks noGrp="1"/>
          </p:cNvSpPr>
          <p:nvPr>
            <p:ph type="title"/>
          </p:nvPr>
        </p:nvSpPr>
        <p:spPr/>
        <p:txBody>
          <a:bodyPr/>
          <a:lstStyle/>
          <a:p>
            <a:r>
              <a:rPr lang="en-US" dirty="0"/>
              <a:t>Hypothesis vs Statistical Techniques</a:t>
            </a:r>
          </a:p>
        </p:txBody>
      </p:sp>
      <p:sp>
        <p:nvSpPr>
          <p:cNvPr id="4" name="Rectangle 3">
            <a:extLst>
              <a:ext uri="{FF2B5EF4-FFF2-40B4-BE49-F238E27FC236}">
                <a16:creationId xmlns:a16="http://schemas.microsoft.com/office/drawing/2014/main" id="{78E39479-E243-7A46-9864-38D60C1F2B18}"/>
              </a:ext>
            </a:extLst>
          </p:cNvPr>
          <p:cNvSpPr/>
          <p:nvPr/>
        </p:nvSpPr>
        <p:spPr>
          <a:xfrm>
            <a:off x="6197780" y="1400602"/>
            <a:ext cx="1968757"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Research Question</a:t>
            </a:r>
          </a:p>
        </p:txBody>
      </p:sp>
      <p:grpSp>
        <p:nvGrpSpPr>
          <p:cNvPr id="6" name="Group 5">
            <a:extLst>
              <a:ext uri="{FF2B5EF4-FFF2-40B4-BE49-F238E27FC236}">
                <a16:creationId xmlns:a16="http://schemas.microsoft.com/office/drawing/2014/main" id="{F37EF442-807B-E840-853F-9F0F614CA604}"/>
              </a:ext>
            </a:extLst>
          </p:cNvPr>
          <p:cNvGrpSpPr/>
          <p:nvPr/>
        </p:nvGrpSpPr>
        <p:grpSpPr>
          <a:xfrm>
            <a:off x="3582675" y="1400602"/>
            <a:ext cx="2615105" cy="417786"/>
            <a:chOff x="3582675" y="1400602"/>
            <a:chExt cx="2615105" cy="417786"/>
          </a:xfrm>
        </p:grpSpPr>
        <p:sp>
          <p:nvSpPr>
            <p:cNvPr id="7" name="Rectangle 6">
              <a:extLst>
                <a:ext uri="{FF2B5EF4-FFF2-40B4-BE49-F238E27FC236}">
                  <a16:creationId xmlns:a16="http://schemas.microsoft.com/office/drawing/2014/main" id="{5C12CDF1-8F02-3946-8333-F906EACAAB9F}"/>
                </a:ext>
              </a:extLst>
            </p:cNvPr>
            <p:cNvSpPr/>
            <p:nvPr/>
          </p:nvSpPr>
          <p:spPr>
            <a:xfrm>
              <a:off x="3582675" y="1400602"/>
              <a:ext cx="1968757"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Hypothesis-1</a:t>
              </a:r>
            </a:p>
          </p:txBody>
        </p:sp>
        <p:cxnSp>
          <p:nvCxnSpPr>
            <p:cNvPr id="10" name="Straight Arrow Connector 9">
              <a:extLst>
                <a:ext uri="{FF2B5EF4-FFF2-40B4-BE49-F238E27FC236}">
                  <a16:creationId xmlns:a16="http://schemas.microsoft.com/office/drawing/2014/main" id="{D73D6ED9-CA80-4540-B391-48FC8980C0E7}"/>
                </a:ext>
              </a:extLst>
            </p:cNvPr>
            <p:cNvCxnSpPr>
              <a:cxnSpLocks/>
              <a:stCxn id="7" idx="3"/>
              <a:endCxn id="4" idx="1"/>
            </p:cNvCxnSpPr>
            <p:nvPr/>
          </p:nvCxnSpPr>
          <p:spPr>
            <a:xfrm>
              <a:off x="5551432" y="1609495"/>
              <a:ext cx="646348"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4081261-70B0-4744-A849-6E93A18E0A3F}"/>
              </a:ext>
            </a:extLst>
          </p:cNvPr>
          <p:cNvGrpSpPr/>
          <p:nvPr/>
        </p:nvGrpSpPr>
        <p:grpSpPr>
          <a:xfrm>
            <a:off x="967570" y="1400602"/>
            <a:ext cx="2615105" cy="417786"/>
            <a:chOff x="967570" y="1400602"/>
            <a:chExt cx="2615105" cy="417786"/>
          </a:xfrm>
        </p:grpSpPr>
        <p:sp>
          <p:nvSpPr>
            <p:cNvPr id="8" name="Rectangle 7">
              <a:extLst>
                <a:ext uri="{FF2B5EF4-FFF2-40B4-BE49-F238E27FC236}">
                  <a16:creationId xmlns:a16="http://schemas.microsoft.com/office/drawing/2014/main" id="{2EC3F6D8-9F62-6E4F-9F1C-9049B9D08649}"/>
                </a:ext>
              </a:extLst>
            </p:cNvPr>
            <p:cNvSpPr/>
            <p:nvPr/>
          </p:nvSpPr>
          <p:spPr>
            <a:xfrm>
              <a:off x="967570" y="1400602"/>
              <a:ext cx="1968757"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Statistical Tool A</a:t>
              </a:r>
            </a:p>
          </p:txBody>
        </p:sp>
        <p:cxnSp>
          <p:nvCxnSpPr>
            <p:cNvPr id="11" name="Straight Arrow Connector 10">
              <a:extLst>
                <a:ext uri="{FF2B5EF4-FFF2-40B4-BE49-F238E27FC236}">
                  <a16:creationId xmlns:a16="http://schemas.microsoft.com/office/drawing/2014/main" id="{55B810B5-7C88-8B43-8B9E-D515D59CB126}"/>
                </a:ext>
              </a:extLst>
            </p:cNvPr>
            <p:cNvCxnSpPr>
              <a:cxnSpLocks/>
              <a:stCxn id="8" idx="3"/>
              <a:endCxn id="7" idx="1"/>
            </p:cNvCxnSpPr>
            <p:nvPr/>
          </p:nvCxnSpPr>
          <p:spPr>
            <a:xfrm>
              <a:off x="2936327" y="1609495"/>
              <a:ext cx="646348"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23033C5-56FE-D244-8DA3-6B72C1218070}"/>
              </a:ext>
            </a:extLst>
          </p:cNvPr>
          <p:cNvGrpSpPr/>
          <p:nvPr/>
        </p:nvGrpSpPr>
        <p:grpSpPr>
          <a:xfrm>
            <a:off x="3591141" y="1681444"/>
            <a:ext cx="2573721" cy="716087"/>
            <a:chOff x="3582674" y="1772884"/>
            <a:chExt cx="2573721" cy="716087"/>
          </a:xfrm>
        </p:grpSpPr>
        <p:sp>
          <p:nvSpPr>
            <p:cNvPr id="15" name="Rectangle 14">
              <a:extLst>
                <a:ext uri="{FF2B5EF4-FFF2-40B4-BE49-F238E27FC236}">
                  <a16:creationId xmlns:a16="http://schemas.microsoft.com/office/drawing/2014/main" id="{CC7D07B7-42F9-A044-B7C5-B9E5BEF94210}"/>
                </a:ext>
              </a:extLst>
            </p:cNvPr>
            <p:cNvSpPr/>
            <p:nvPr/>
          </p:nvSpPr>
          <p:spPr>
            <a:xfrm>
              <a:off x="3582674" y="2071185"/>
              <a:ext cx="1968757"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Hypothesis-2</a:t>
              </a:r>
            </a:p>
          </p:txBody>
        </p:sp>
        <p:cxnSp>
          <p:nvCxnSpPr>
            <p:cNvPr id="19" name="Straight Arrow Connector 18">
              <a:extLst>
                <a:ext uri="{FF2B5EF4-FFF2-40B4-BE49-F238E27FC236}">
                  <a16:creationId xmlns:a16="http://schemas.microsoft.com/office/drawing/2014/main" id="{2CF0390E-459B-5C4F-BFAC-7E1E60A31EAA}"/>
                </a:ext>
              </a:extLst>
            </p:cNvPr>
            <p:cNvCxnSpPr>
              <a:cxnSpLocks/>
            </p:cNvCxnSpPr>
            <p:nvPr/>
          </p:nvCxnSpPr>
          <p:spPr>
            <a:xfrm flipV="1">
              <a:off x="5551431" y="1772884"/>
              <a:ext cx="604964" cy="54270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86A065A-8F1E-F94C-B280-135FD59B53C2}"/>
              </a:ext>
            </a:extLst>
          </p:cNvPr>
          <p:cNvGrpSpPr/>
          <p:nvPr/>
        </p:nvGrpSpPr>
        <p:grpSpPr>
          <a:xfrm>
            <a:off x="3582674" y="1713487"/>
            <a:ext cx="2625001" cy="1251756"/>
            <a:chOff x="3582674" y="1907797"/>
            <a:chExt cx="2625001" cy="1251756"/>
          </a:xfrm>
        </p:grpSpPr>
        <p:sp>
          <p:nvSpPr>
            <p:cNvPr id="16" name="Rectangle 15">
              <a:extLst>
                <a:ext uri="{FF2B5EF4-FFF2-40B4-BE49-F238E27FC236}">
                  <a16:creationId xmlns:a16="http://schemas.microsoft.com/office/drawing/2014/main" id="{5E110D2C-3F01-D041-9B5D-E6671A752225}"/>
                </a:ext>
              </a:extLst>
            </p:cNvPr>
            <p:cNvSpPr/>
            <p:nvPr/>
          </p:nvSpPr>
          <p:spPr>
            <a:xfrm>
              <a:off x="3582674" y="2741767"/>
              <a:ext cx="1968757"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Hypothesis-3</a:t>
              </a:r>
            </a:p>
          </p:txBody>
        </p:sp>
        <p:cxnSp>
          <p:nvCxnSpPr>
            <p:cNvPr id="22" name="Straight Arrow Connector 21">
              <a:extLst>
                <a:ext uri="{FF2B5EF4-FFF2-40B4-BE49-F238E27FC236}">
                  <a16:creationId xmlns:a16="http://schemas.microsoft.com/office/drawing/2014/main" id="{E927DA72-CB56-A34B-9568-4B91CD8B1DA2}"/>
                </a:ext>
              </a:extLst>
            </p:cNvPr>
            <p:cNvCxnSpPr>
              <a:cxnSpLocks/>
              <a:stCxn id="16" idx="3"/>
            </p:cNvCxnSpPr>
            <p:nvPr/>
          </p:nvCxnSpPr>
          <p:spPr>
            <a:xfrm flipV="1">
              <a:off x="5551431" y="1907797"/>
              <a:ext cx="656244" cy="1042863"/>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36C3CD3D-98BD-294B-8941-73F57C25F2F7}"/>
              </a:ext>
            </a:extLst>
          </p:cNvPr>
          <p:cNvSpPr/>
          <p:nvPr/>
        </p:nvSpPr>
        <p:spPr>
          <a:xfrm rot="5400000">
            <a:off x="4402483" y="2904279"/>
            <a:ext cx="574196" cy="769441"/>
          </a:xfrm>
          <a:prstGeom prst="rect">
            <a:avLst/>
          </a:prstGeom>
          <a:noFill/>
        </p:spPr>
        <p:txBody>
          <a:bodyPr wrap="none">
            <a:spAutoFit/>
          </a:bodyPr>
          <a:lstStyle/>
          <a:p>
            <a:r>
              <a:rPr lang="en-US" sz="4400" dirty="0">
                <a:solidFill>
                  <a:schemeClr val="accent1">
                    <a:lumMod val="75000"/>
                  </a:schemeClr>
                </a:solidFill>
              </a:rPr>
              <a:t>…</a:t>
            </a:r>
          </a:p>
        </p:txBody>
      </p:sp>
      <p:grpSp>
        <p:nvGrpSpPr>
          <p:cNvPr id="14" name="Group 13">
            <a:extLst>
              <a:ext uri="{FF2B5EF4-FFF2-40B4-BE49-F238E27FC236}">
                <a16:creationId xmlns:a16="http://schemas.microsoft.com/office/drawing/2014/main" id="{486AACD2-8C71-0144-83BC-8A91FBA3D086}"/>
              </a:ext>
            </a:extLst>
          </p:cNvPr>
          <p:cNvGrpSpPr/>
          <p:nvPr/>
        </p:nvGrpSpPr>
        <p:grpSpPr>
          <a:xfrm>
            <a:off x="967569" y="1979745"/>
            <a:ext cx="2615105" cy="417786"/>
            <a:chOff x="967569" y="2071185"/>
            <a:chExt cx="2615105" cy="417786"/>
          </a:xfrm>
        </p:grpSpPr>
        <p:sp>
          <p:nvSpPr>
            <p:cNvPr id="17" name="Rectangle 16">
              <a:extLst>
                <a:ext uri="{FF2B5EF4-FFF2-40B4-BE49-F238E27FC236}">
                  <a16:creationId xmlns:a16="http://schemas.microsoft.com/office/drawing/2014/main" id="{0690C126-5CD5-D74E-BCB6-0294D97B3295}"/>
                </a:ext>
              </a:extLst>
            </p:cNvPr>
            <p:cNvSpPr/>
            <p:nvPr/>
          </p:nvSpPr>
          <p:spPr>
            <a:xfrm>
              <a:off x="967569" y="2071185"/>
              <a:ext cx="1968757"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Statistical Tool B</a:t>
              </a:r>
            </a:p>
          </p:txBody>
        </p:sp>
        <p:cxnSp>
          <p:nvCxnSpPr>
            <p:cNvPr id="30" name="Straight Arrow Connector 29">
              <a:extLst>
                <a:ext uri="{FF2B5EF4-FFF2-40B4-BE49-F238E27FC236}">
                  <a16:creationId xmlns:a16="http://schemas.microsoft.com/office/drawing/2014/main" id="{1FEA51D6-8C1B-1148-BA1E-6E23D87A1FBA}"/>
                </a:ext>
              </a:extLst>
            </p:cNvPr>
            <p:cNvCxnSpPr>
              <a:cxnSpLocks/>
            </p:cNvCxnSpPr>
            <p:nvPr/>
          </p:nvCxnSpPr>
          <p:spPr>
            <a:xfrm>
              <a:off x="2936326" y="2315593"/>
              <a:ext cx="646348"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366E24B4-F28A-C146-B6F9-821ECB4932FE}"/>
              </a:ext>
            </a:extLst>
          </p:cNvPr>
          <p:cNvGrpSpPr/>
          <p:nvPr/>
        </p:nvGrpSpPr>
        <p:grpSpPr>
          <a:xfrm>
            <a:off x="956327" y="2547457"/>
            <a:ext cx="2625013" cy="417786"/>
            <a:chOff x="956327" y="2741767"/>
            <a:chExt cx="2625013" cy="417786"/>
          </a:xfrm>
        </p:grpSpPr>
        <p:sp>
          <p:nvSpPr>
            <p:cNvPr id="18" name="Rectangle 17">
              <a:extLst>
                <a:ext uri="{FF2B5EF4-FFF2-40B4-BE49-F238E27FC236}">
                  <a16:creationId xmlns:a16="http://schemas.microsoft.com/office/drawing/2014/main" id="{863D2C02-5182-1F4D-B284-4433BA92B979}"/>
                </a:ext>
              </a:extLst>
            </p:cNvPr>
            <p:cNvSpPr/>
            <p:nvPr/>
          </p:nvSpPr>
          <p:spPr>
            <a:xfrm>
              <a:off x="956327" y="2741767"/>
              <a:ext cx="1968757"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Statistical Tool C</a:t>
              </a:r>
            </a:p>
          </p:txBody>
        </p:sp>
        <p:cxnSp>
          <p:nvCxnSpPr>
            <p:cNvPr id="31" name="Straight Arrow Connector 30">
              <a:extLst>
                <a:ext uri="{FF2B5EF4-FFF2-40B4-BE49-F238E27FC236}">
                  <a16:creationId xmlns:a16="http://schemas.microsoft.com/office/drawing/2014/main" id="{E8452F13-94D5-2747-99B1-92C08D68A41A}"/>
                </a:ext>
              </a:extLst>
            </p:cNvPr>
            <p:cNvCxnSpPr>
              <a:cxnSpLocks/>
            </p:cNvCxnSpPr>
            <p:nvPr/>
          </p:nvCxnSpPr>
          <p:spPr>
            <a:xfrm>
              <a:off x="2934992" y="2950660"/>
              <a:ext cx="646348"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3F45FAA9-8E3F-8148-8819-04864511F417}"/>
              </a:ext>
            </a:extLst>
          </p:cNvPr>
          <p:cNvSpPr/>
          <p:nvPr/>
        </p:nvSpPr>
        <p:spPr>
          <a:xfrm rot="5400000">
            <a:off x="1794937" y="2904279"/>
            <a:ext cx="574196" cy="769441"/>
          </a:xfrm>
          <a:prstGeom prst="rect">
            <a:avLst/>
          </a:prstGeom>
          <a:noFill/>
        </p:spPr>
        <p:txBody>
          <a:bodyPr wrap="none">
            <a:spAutoFit/>
          </a:bodyPr>
          <a:lstStyle/>
          <a:p>
            <a:r>
              <a:rPr lang="en-US" sz="4400" dirty="0">
                <a:solidFill>
                  <a:schemeClr val="accent1">
                    <a:lumMod val="75000"/>
                  </a:schemeClr>
                </a:solidFill>
              </a:rPr>
              <a:t>…</a:t>
            </a:r>
          </a:p>
        </p:txBody>
      </p:sp>
      <p:sp>
        <p:nvSpPr>
          <p:cNvPr id="33" name="Content Placeholder 2">
            <a:extLst>
              <a:ext uri="{FF2B5EF4-FFF2-40B4-BE49-F238E27FC236}">
                <a16:creationId xmlns:a16="http://schemas.microsoft.com/office/drawing/2014/main" id="{BAF73ACB-9C53-9544-AC91-7E364268DAA4}"/>
              </a:ext>
            </a:extLst>
          </p:cNvPr>
          <p:cNvSpPr txBox="1">
            <a:spLocks/>
          </p:cNvSpPr>
          <p:nvPr/>
        </p:nvSpPr>
        <p:spPr>
          <a:xfrm>
            <a:off x="628650" y="3562879"/>
            <a:ext cx="7886700" cy="70408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900" dirty="0">
                <a:solidFill>
                  <a:srgbClr val="FF0000"/>
                </a:solidFill>
              </a:rPr>
              <a:t>Observation 2:</a:t>
            </a:r>
            <a:r>
              <a:rPr lang="en-US" sz="1900" dirty="0"/>
              <a:t> Each hypothesis ought to be assessed with an </a:t>
            </a:r>
            <a:r>
              <a:rPr lang="en-US" sz="1900" b="1" dirty="0"/>
              <a:t>appropriate </a:t>
            </a:r>
            <a:r>
              <a:rPr lang="en-US" sz="1900" dirty="0"/>
              <a:t>statistical tool. </a:t>
            </a:r>
          </a:p>
          <a:p>
            <a:pPr marL="0" indent="0">
              <a:buNone/>
            </a:pPr>
            <a:endParaRPr lang="en-US" sz="1900" dirty="0"/>
          </a:p>
        </p:txBody>
      </p:sp>
      <p:sp>
        <p:nvSpPr>
          <p:cNvPr id="27" name="Content Placeholder 2">
            <a:extLst>
              <a:ext uri="{FF2B5EF4-FFF2-40B4-BE49-F238E27FC236}">
                <a16:creationId xmlns:a16="http://schemas.microsoft.com/office/drawing/2014/main" id="{908214C5-539B-DB4B-8FF9-4A7282D3C4AE}"/>
              </a:ext>
            </a:extLst>
          </p:cNvPr>
          <p:cNvSpPr txBox="1">
            <a:spLocks/>
          </p:cNvSpPr>
          <p:nvPr/>
        </p:nvSpPr>
        <p:spPr>
          <a:xfrm>
            <a:off x="623702" y="4266962"/>
            <a:ext cx="7886700" cy="704083"/>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srgbClr val="FF0000"/>
                </a:solidFill>
              </a:rPr>
              <a:t>Corollary:</a:t>
            </a:r>
            <a:r>
              <a:rPr lang="en-US" dirty="0"/>
              <a:t> Researchers should </a:t>
            </a:r>
            <a:r>
              <a:rPr lang="en-US" b="1" dirty="0"/>
              <a:t>start with a hypothesis </a:t>
            </a:r>
            <a:r>
              <a:rPr lang="en-US" dirty="0"/>
              <a:t>that best serves their goal, followed by an appropriate selection of a statistical approach. </a:t>
            </a:r>
          </a:p>
          <a:p>
            <a:pPr marL="0" indent="0">
              <a:buNone/>
            </a:pPr>
            <a:endParaRPr lang="en-US" dirty="0"/>
          </a:p>
        </p:txBody>
      </p:sp>
      <p:sp>
        <p:nvSpPr>
          <p:cNvPr id="21" name="Slide Number Placeholder 20">
            <a:extLst>
              <a:ext uri="{FF2B5EF4-FFF2-40B4-BE49-F238E27FC236}">
                <a16:creationId xmlns:a16="http://schemas.microsoft.com/office/drawing/2014/main" id="{FBA954B6-30F3-6642-9985-67D92A4C0FB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7852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0BCB-78F5-5B45-96C6-C3CE2CAC6892}"/>
              </a:ext>
            </a:extLst>
          </p:cNvPr>
          <p:cNvSpPr>
            <a:spLocks noGrp="1"/>
          </p:cNvSpPr>
          <p:nvPr>
            <p:ph type="title"/>
          </p:nvPr>
        </p:nvSpPr>
        <p:spPr/>
        <p:txBody>
          <a:bodyPr/>
          <a:lstStyle/>
          <a:p>
            <a:r>
              <a:rPr lang="en-US" dirty="0"/>
              <a:t>Omission of hypotheses</a:t>
            </a:r>
          </a:p>
        </p:txBody>
      </p:sp>
      <p:sp>
        <p:nvSpPr>
          <p:cNvPr id="3" name="Content Placeholder 2">
            <a:extLst>
              <a:ext uri="{FF2B5EF4-FFF2-40B4-BE49-F238E27FC236}">
                <a16:creationId xmlns:a16="http://schemas.microsoft.com/office/drawing/2014/main" id="{F423F54C-5A06-6A45-8EAF-74290C99B798}"/>
              </a:ext>
            </a:extLst>
          </p:cNvPr>
          <p:cNvSpPr>
            <a:spLocks noGrp="1"/>
          </p:cNvSpPr>
          <p:nvPr>
            <p:ph idx="1"/>
          </p:nvPr>
        </p:nvSpPr>
        <p:spPr/>
        <p:txBody>
          <a:bodyPr/>
          <a:lstStyle/>
          <a:p>
            <a:r>
              <a:rPr lang="en-US" dirty="0">
                <a:solidFill>
                  <a:srgbClr val="FF0000"/>
                </a:solidFill>
              </a:rPr>
              <a:t>Observation 3:</a:t>
            </a:r>
            <a:r>
              <a:rPr lang="en-US" dirty="0"/>
              <a:t> Somehow, we tend to forget about hypotheses</a:t>
            </a:r>
          </a:p>
        </p:txBody>
      </p:sp>
      <p:sp>
        <p:nvSpPr>
          <p:cNvPr id="4" name="Rectangle 3">
            <a:extLst>
              <a:ext uri="{FF2B5EF4-FFF2-40B4-BE49-F238E27FC236}">
                <a16:creationId xmlns:a16="http://schemas.microsoft.com/office/drawing/2014/main" id="{DA93A269-63E1-284F-AF7A-B1D8B794FC52}"/>
              </a:ext>
            </a:extLst>
          </p:cNvPr>
          <p:cNvSpPr/>
          <p:nvPr/>
        </p:nvSpPr>
        <p:spPr>
          <a:xfrm>
            <a:off x="6202726" y="2131856"/>
            <a:ext cx="1968757"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Research Question</a:t>
            </a:r>
          </a:p>
        </p:txBody>
      </p:sp>
      <p:sp>
        <p:nvSpPr>
          <p:cNvPr id="6" name="Rectangle 5">
            <a:extLst>
              <a:ext uri="{FF2B5EF4-FFF2-40B4-BE49-F238E27FC236}">
                <a16:creationId xmlns:a16="http://schemas.microsoft.com/office/drawing/2014/main" id="{02B05B88-714A-ED48-9005-F2B60F8B6147}"/>
              </a:ext>
            </a:extLst>
          </p:cNvPr>
          <p:cNvSpPr/>
          <p:nvPr/>
        </p:nvSpPr>
        <p:spPr>
          <a:xfrm>
            <a:off x="3587621" y="2131856"/>
            <a:ext cx="1968757"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Hypothesis-1</a:t>
            </a:r>
          </a:p>
        </p:txBody>
      </p:sp>
      <p:sp>
        <p:nvSpPr>
          <p:cNvPr id="7" name="Rectangle 6">
            <a:extLst>
              <a:ext uri="{FF2B5EF4-FFF2-40B4-BE49-F238E27FC236}">
                <a16:creationId xmlns:a16="http://schemas.microsoft.com/office/drawing/2014/main" id="{E16B36DC-5110-F04B-B4A0-1C584DBE71E8}"/>
              </a:ext>
            </a:extLst>
          </p:cNvPr>
          <p:cNvSpPr/>
          <p:nvPr/>
        </p:nvSpPr>
        <p:spPr>
          <a:xfrm>
            <a:off x="972516" y="2131856"/>
            <a:ext cx="1968757"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Statistical Tool A</a:t>
            </a:r>
          </a:p>
        </p:txBody>
      </p:sp>
      <p:cxnSp>
        <p:nvCxnSpPr>
          <p:cNvPr id="8" name="Straight Arrow Connector 7">
            <a:extLst>
              <a:ext uri="{FF2B5EF4-FFF2-40B4-BE49-F238E27FC236}">
                <a16:creationId xmlns:a16="http://schemas.microsoft.com/office/drawing/2014/main" id="{EC0D988B-DD0A-A446-A98E-67953E19C8F8}"/>
              </a:ext>
            </a:extLst>
          </p:cNvPr>
          <p:cNvCxnSpPr>
            <a:cxnSpLocks/>
            <a:stCxn id="6" idx="3"/>
            <a:endCxn id="4" idx="1"/>
          </p:cNvCxnSpPr>
          <p:nvPr/>
        </p:nvCxnSpPr>
        <p:spPr>
          <a:xfrm>
            <a:off x="5556378" y="2340749"/>
            <a:ext cx="646348"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B072884-ADC3-824C-8969-1A3F5E453624}"/>
              </a:ext>
            </a:extLst>
          </p:cNvPr>
          <p:cNvCxnSpPr>
            <a:cxnSpLocks/>
            <a:stCxn id="7" idx="3"/>
            <a:endCxn id="6" idx="1"/>
          </p:cNvCxnSpPr>
          <p:nvPr/>
        </p:nvCxnSpPr>
        <p:spPr>
          <a:xfrm>
            <a:off x="2941273" y="2340749"/>
            <a:ext cx="646348"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E4AE09D-9CF9-9F4E-994C-B6E4B342DA2D}"/>
              </a:ext>
            </a:extLst>
          </p:cNvPr>
          <p:cNvSpPr/>
          <p:nvPr/>
        </p:nvSpPr>
        <p:spPr>
          <a:xfrm>
            <a:off x="3587620" y="2802439"/>
            <a:ext cx="1968757"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Hypothesis-2</a:t>
            </a:r>
          </a:p>
        </p:txBody>
      </p:sp>
      <p:sp>
        <p:nvSpPr>
          <p:cNvPr id="11" name="Rectangle 10">
            <a:extLst>
              <a:ext uri="{FF2B5EF4-FFF2-40B4-BE49-F238E27FC236}">
                <a16:creationId xmlns:a16="http://schemas.microsoft.com/office/drawing/2014/main" id="{2078A3FF-C4A1-214B-BB61-B7EA4CB902AC}"/>
              </a:ext>
            </a:extLst>
          </p:cNvPr>
          <p:cNvSpPr/>
          <p:nvPr/>
        </p:nvSpPr>
        <p:spPr>
          <a:xfrm>
            <a:off x="3587620" y="3473021"/>
            <a:ext cx="1968757"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Hypothesis-3</a:t>
            </a:r>
          </a:p>
        </p:txBody>
      </p:sp>
      <p:sp>
        <p:nvSpPr>
          <p:cNvPr id="12" name="Rectangle 11">
            <a:extLst>
              <a:ext uri="{FF2B5EF4-FFF2-40B4-BE49-F238E27FC236}">
                <a16:creationId xmlns:a16="http://schemas.microsoft.com/office/drawing/2014/main" id="{55151D60-5756-8C4B-BA5B-F64EC7647863}"/>
              </a:ext>
            </a:extLst>
          </p:cNvPr>
          <p:cNvSpPr/>
          <p:nvPr/>
        </p:nvSpPr>
        <p:spPr>
          <a:xfrm>
            <a:off x="972515" y="2802439"/>
            <a:ext cx="1968757"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Statistical Tool B</a:t>
            </a:r>
          </a:p>
        </p:txBody>
      </p:sp>
      <p:sp>
        <p:nvSpPr>
          <p:cNvPr id="13" name="Rectangle 12">
            <a:extLst>
              <a:ext uri="{FF2B5EF4-FFF2-40B4-BE49-F238E27FC236}">
                <a16:creationId xmlns:a16="http://schemas.microsoft.com/office/drawing/2014/main" id="{BED13AC2-6A93-484B-813C-AD5C3570EDB3}"/>
              </a:ext>
            </a:extLst>
          </p:cNvPr>
          <p:cNvSpPr/>
          <p:nvPr/>
        </p:nvSpPr>
        <p:spPr>
          <a:xfrm>
            <a:off x="961273" y="3473021"/>
            <a:ext cx="1968757"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Statistical Tool C</a:t>
            </a:r>
          </a:p>
        </p:txBody>
      </p:sp>
      <p:cxnSp>
        <p:nvCxnSpPr>
          <p:cNvPr id="14" name="Straight Arrow Connector 13">
            <a:extLst>
              <a:ext uri="{FF2B5EF4-FFF2-40B4-BE49-F238E27FC236}">
                <a16:creationId xmlns:a16="http://schemas.microsoft.com/office/drawing/2014/main" id="{88B3EE4D-AB2A-6A4D-9F61-1157899C1635}"/>
              </a:ext>
            </a:extLst>
          </p:cNvPr>
          <p:cNvCxnSpPr>
            <a:cxnSpLocks/>
          </p:cNvCxnSpPr>
          <p:nvPr/>
        </p:nvCxnSpPr>
        <p:spPr>
          <a:xfrm flipV="1">
            <a:off x="5556377" y="2504138"/>
            <a:ext cx="604964" cy="54270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501D150-9143-A04F-8F52-57B53FA23EAE}"/>
              </a:ext>
            </a:extLst>
          </p:cNvPr>
          <p:cNvCxnSpPr>
            <a:cxnSpLocks/>
            <a:stCxn id="11" idx="3"/>
          </p:cNvCxnSpPr>
          <p:nvPr/>
        </p:nvCxnSpPr>
        <p:spPr>
          <a:xfrm flipV="1">
            <a:off x="5556377" y="2639051"/>
            <a:ext cx="656244" cy="1042863"/>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0C434B1-7111-6348-9C70-81E025E457F9}"/>
              </a:ext>
            </a:extLst>
          </p:cNvPr>
          <p:cNvSpPr/>
          <p:nvPr/>
        </p:nvSpPr>
        <p:spPr>
          <a:xfrm rot="5400000">
            <a:off x="4407429" y="3955573"/>
            <a:ext cx="574196" cy="769441"/>
          </a:xfrm>
          <a:prstGeom prst="rect">
            <a:avLst/>
          </a:prstGeom>
          <a:noFill/>
        </p:spPr>
        <p:txBody>
          <a:bodyPr wrap="none">
            <a:spAutoFit/>
          </a:bodyPr>
          <a:lstStyle/>
          <a:p>
            <a:r>
              <a:rPr lang="en-US" sz="4400" dirty="0">
                <a:solidFill>
                  <a:schemeClr val="accent1">
                    <a:lumMod val="75000"/>
                  </a:schemeClr>
                </a:solidFill>
              </a:rPr>
              <a:t>…</a:t>
            </a:r>
          </a:p>
        </p:txBody>
      </p:sp>
      <p:cxnSp>
        <p:nvCxnSpPr>
          <p:cNvPr id="17" name="Straight Arrow Connector 16">
            <a:extLst>
              <a:ext uri="{FF2B5EF4-FFF2-40B4-BE49-F238E27FC236}">
                <a16:creationId xmlns:a16="http://schemas.microsoft.com/office/drawing/2014/main" id="{566DFAC9-472D-8444-8475-C4547DD65384}"/>
              </a:ext>
            </a:extLst>
          </p:cNvPr>
          <p:cNvCxnSpPr>
            <a:cxnSpLocks/>
          </p:cNvCxnSpPr>
          <p:nvPr/>
        </p:nvCxnSpPr>
        <p:spPr>
          <a:xfrm>
            <a:off x="2941272" y="3046847"/>
            <a:ext cx="646348"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5CF6D8B-3479-1B45-B471-3B95DC7C2267}"/>
              </a:ext>
            </a:extLst>
          </p:cNvPr>
          <p:cNvCxnSpPr>
            <a:cxnSpLocks/>
          </p:cNvCxnSpPr>
          <p:nvPr/>
        </p:nvCxnSpPr>
        <p:spPr>
          <a:xfrm>
            <a:off x="2939938" y="3681914"/>
            <a:ext cx="646348"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C519ED6-6E97-FB4C-AC04-56C73E62A987}"/>
              </a:ext>
            </a:extLst>
          </p:cNvPr>
          <p:cNvSpPr/>
          <p:nvPr/>
        </p:nvSpPr>
        <p:spPr>
          <a:xfrm rot="5400000">
            <a:off x="1799883" y="3955573"/>
            <a:ext cx="574196" cy="769441"/>
          </a:xfrm>
          <a:prstGeom prst="rect">
            <a:avLst/>
          </a:prstGeom>
          <a:noFill/>
        </p:spPr>
        <p:txBody>
          <a:bodyPr wrap="none">
            <a:spAutoFit/>
          </a:bodyPr>
          <a:lstStyle/>
          <a:p>
            <a:r>
              <a:rPr lang="en-US" sz="4400" dirty="0">
                <a:solidFill>
                  <a:schemeClr val="accent1">
                    <a:lumMod val="75000"/>
                  </a:schemeClr>
                </a:solidFill>
              </a:rPr>
              <a:t>…</a:t>
            </a:r>
          </a:p>
        </p:txBody>
      </p:sp>
      <p:sp>
        <p:nvSpPr>
          <p:cNvPr id="20" name="Multiply 19">
            <a:extLst>
              <a:ext uri="{FF2B5EF4-FFF2-40B4-BE49-F238E27FC236}">
                <a16:creationId xmlns:a16="http://schemas.microsoft.com/office/drawing/2014/main" id="{A40671F1-CE8C-AB4D-AEE8-043A0FFCAE22}"/>
              </a:ext>
            </a:extLst>
          </p:cNvPr>
          <p:cNvSpPr/>
          <p:nvPr/>
        </p:nvSpPr>
        <p:spPr>
          <a:xfrm>
            <a:off x="3210305" y="1580268"/>
            <a:ext cx="2720720" cy="2862127"/>
          </a:xfrm>
          <a:prstGeom prst="mathMultiply">
            <a:avLst>
              <a:gd name="adj1" fmla="val 505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lide Number Placeholder 20">
            <a:extLst>
              <a:ext uri="{FF2B5EF4-FFF2-40B4-BE49-F238E27FC236}">
                <a16:creationId xmlns:a16="http://schemas.microsoft.com/office/drawing/2014/main" id="{117E2066-41D7-6D48-8832-631327DA73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172894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02B3-AE16-7048-B0DE-32CBD83DA4DB}"/>
              </a:ext>
            </a:extLst>
          </p:cNvPr>
          <p:cNvSpPr>
            <a:spLocks noGrp="1"/>
          </p:cNvSpPr>
          <p:nvPr>
            <p:ph type="title"/>
          </p:nvPr>
        </p:nvSpPr>
        <p:spPr/>
        <p:txBody>
          <a:bodyPr/>
          <a:lstStyle/>
          <a:p>
            <a:r>
              <a:rPr lang="en-US"/>
              <a:t>Omission of hypotheses</a:t>
            </a:r>
            <a:endParaRPr lang="en-US" dirty="0"/>
          </a:p>
        </p:txBody>
      </p:sp>
      <p:pic>
        <p:nvPicPr>
          <p:cNvPr id="5" name="Content Placeholder 4" descr="A picture containing indoor, table&#10;&#10;Description automatically generated">
            <a:extLst>
              <a:ext uri="{FF2B5EF4-FFF2-40B4-BE49-F238E27FC236}">
                <a16:creationId xmlns:a16="http://schemas.microsoft.com/office/drawing/2014/main" id="{361D7195-F380-8443-9ED8-AE16CC0986C1}"/>
              </a:ext>
            </a:extLst>
          </p:cNvPr>
          <p:cNvPicPr>
            <a:picLocks noGrp="1" noChangeAspect="1"/>
          </p:cNvPicPr>
          <p:nvPr>
            <p:ph idx="1"/>
          </p:nvPr>
        </p:nvPicPr>
        <p:blipFill>
          <a:blip r:embed="rId3"/>
          <a:stretch>
            <a:fillRect/>
          </a:stretch>
        </p:blipFill>
        <p:spPr>
          <a:xfrm>
            <a:off x="369421" y="1389989"/>
            <a:ext cx="4083148" cy="1254177"/>
          </a:xfrm>
        </p:spPr>
      </p:pic>
      <p:pic>
        <p:nvPicPr>
          <p:cNvPr id="7" name="Picture 6">
            <a:extLst>
              <a:ext uri="{FF2B5EF4-FFF2-40B4-BE49-F238E27FC236}">
                <a16:creationId xmlns:a16="http://schemas.microsoft.com/office/drawing/2014/main" id="{BAE7AF66-4149-AC46-A898-E14A4CBBC252}"/>
              </a:ext>
            </a:extLst>
          </p:cNvPr>
          <p:cNvPicPr>
            <a:picLocks noChangeAspect="1"/>
          </p:cNvPicPr>
          <p:nvPr/>
        </p:nvPicPr>
        <p:blipFill rotWithShape="1">
          <a:blip r:embed="rId4"/>
          <a:srcRect l="13336" r="11743" b="17516"/>
          <a:stretch/>
        </p:blipFill>
        <p:spPr>
          <a:xfrm>
            <a:off x="4497838" y="1040123"/>
            <a:ext cx="4562946" cy="1934412"/>
          </a:xfrm>
          <a:prstGeom prst="rect">
            <a:avLst/>
          </a:prstGeom>
        </p:spPr>
      </p:pic>
      <p:sp>
        <p:nvSpPr>
          <p:cNvPr id="8" name="Rectangle 7">
            <a:extLst>
              <a:ext uri="{FF2B5EF4-FFF2-40B4-BE49-F238E27FC236}">
                <a16:creationId xmlns:a16="http://schemas.microsoft.com/office/drawing/2014/main" id="{B1F52EC3-B6A2-A642-B501-F7DE94E8E064}"/>
              </a:ext>
            </a:extLst>
          </p:cNvPr>
          <p:cNvSpPr/>
          <p:nvPr/>
        </p:nvSpPr>
        <p:spPr>
          <a:xfrm>
            <a:off x="574330" y="4032856"/>
            <a:ext cx="8569670" cy="646331"/>
          </a:xfrm>
          <a:prstGeom prst="rect">
            <a:avLst/>
          </a:prstGeom>
        </p:spPr>
        <p:txBody>
          <a:bodyPr wrap="square">
            <a:spAutoFit/>
          </a:bodyPr>
          <a:lstStyle/>
          <a:p>
            <a:r>
              <a:rPr lang="en-US" dirty="0">
                <a:solidFill>
                  <a:srgbClr val="FF0000"/>
                </a:solidFill>
              </a:rPr>
              <a:t>Flawed practice:</a:t>
            </a:r>
            <a:r>
              <a:rPr lang="en-US" dirty="0"/>
              <a:t> Many works use hypothesis assessment tests </a:t>
            </a:r>
            <a:r>
              <a:rPr lang="en-US" b="1" dirty="0"/>
              <a:t>without </a:t>
            </a:r>
            <a:r>
              <a:rPr lang="en-US" dirty="0"/>
              <a:t>knowing/stating their hypothesis. </a:t>
            </a:r>
          </a:p>
        </p:txBody>
      </p:sp>
      <p:sp>
        <p:nvSpPr>
          <p:cNvPr id="66" name="Rectangle 65">
            <a:extLst>
              <a:ext uri="{FF2B5EF4-FFF2-40B4-BE49-F238E27FC236}">
                <a16:creationId xmlns:a16="http://schemas.microsoft.com/office/drawing/2014/main" id="{520F3411-937A-084C-B292-3C294475AFF6}"/>
              </a:ext>
            </a:extLst>
          </p:cNvPr>
          <p:cNvSpPr/>
          <p:nvPr/>
        </p:nvSpPr>
        <p:spPr>
          <a:xfrm>
            <a:off x="6275154" y="3316920"/>
            <a:ext cx="1968757"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Research Question</a:t>
            </a:r>
          </a:p>
        </p:txBody>
      </p:sp>
      <p:sp>
        <p:nvSpPr>
          <p:cNvPr id="68" name="Rectangle 67">
            <a:extLst>
              <a:ext uri="{FF2B5EF4-FFF2-40B4-BE49-F238E27FC236}">
                <a16:creationId xmlns:a16="http://schemas.microsoft.com/office/drawing/2014/main" id="{077DF52E-315A-464E-9641-D947BDF5ED9B}"/>
              </a:ext>
            </a:extLst>
          </p:cNvPr>
          <p:cNvSpPr/>
          <p:nvPr/>
        </p:nvSpPr>
        <p:spPr>
          <a:xfrm>
            <a:off x="3660049" y="3316920"/>
            <a:ext cx="1968757"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Hypothesis</a:t>
            </a:r>
          </a:p>
        </p:txBody>
      </p:sp>
      <p:sp>
        <p:nvSpPr>
          <p:cNvPr id="69" name="Rectangle 68">
            <a:extLst>
              <a:ext uri="{FF2B5EF4-FFF2-40B4-BE49-F238E27FC236}">
                <a16:creationId xmlns:a16="http://schemas.microsoft.com/office/drawing/2014/main" id="{86D037F8-2E09-8744-B4DE-73AE48763E6A}"/>
              </a:ext>
            </a:extLst>
          </p:cNvPr>
          <p:cNvSpPr/>
          <p:nvPr/>
        </p:nvSpPr>
        <p:spPr>
          <a:xfrm>
            <a:off x="1044944" y="3316920"/>
            <a:ext cx="1968757"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Statistical Tool</a:t>
            </a:r>
          </a:p>
        </p:txBody>
      </p:sp>
      <p:cxnSp>
        <p:nvCxnSpPr>
          <p:cNvPr id="70" name="Straight Arrow Connector 69">
            <a:extLst>
              <a:ext uri="{FF2B5EF4-FFF2-40B4-BE49-F238E27FC236}">
                <a16:creationId xmlns:a16="http://schemas.microsoft.com/office/drawing/2014/main" id="{F4112881-25C4-2847-BECD-F285335B3987}"/>
              </a:ext>
            </a:extLst>
          </p:cNvPr>
          <p:cNvCxnSpPr>
            <a:cxnSpLocks/>
            <a:stCxn id="68" idx="3"/>
            <a:endCxn id="66" idx="1"/>
          </p:cNvCxnSpPr>
          <p:nvPr/>
        </p:nvCxnSpPr>
        <p:spPr>
          <a:xfrm>
            <a:off x="5628806" y="3525813"/>
            <a:ext cx="646348"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AA7B7F3-93D2-3845-BE68-C1560673ECD3}"/>
              </a:ext>
            </a:extLst>
          </p:cNvPr>
          <p:cNvCxnSpPr>
            <a:cxnSpLocks/>
            <a:stCxn id="69" idx="3"/>
            <a:endCxn id="68" idx="1"/>
          </p:cNvCxnSpPr>
          <p:nvPr/>
        </p:nvCxnSpPr>
        <p:spPr>
          <a:xfrm>
            <a:off x="3013701" y="3525813"/>
            <a:ext cx="646348"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D751C6E2-3D25-954C-98C3-A8B5CD44FA4C}"/>
              </a:ext>
            </a:extLst>
          </p:cNvPr>
          <p:cNvSpPr/>
          <p:nvPr/>
        </p:nvSpPr>
        <p:spPr>
          <a:xfrm>
            <a:off x="5798355" y="3072237"/>
            <a:ext cx="303288" cy="400110"/>
          </a:xfrm>
          <a:prstGeom prst="rect">
            <a:avLst/>
          </a:prstGeom>
          <a:solidFill>
            <a:srgbClr val="FFA2A3"/>
          </a:solidFill>
        </p:spPr>
        <p:txBody>
          <a:bodyPr wrap="none">
            <a:spAutoFit/>
          </a:bodyPr>
          <a:lstStyle/>
          <a:p>
            <a:pPr algn="ctr"/>
            <a:r>
              <a:rPr lang="en-US" sz="2000" dirty="0"/>
              <a:t>?</a:t>
            </a:r>
          </a:p>
        </p:txBody>
      </p:sp>
      <p:sp>
        <p:nvSpPr>
          <p:cNvPr id="77" name="Rectangle 76">
            <a:extLst>
              <a:ext uri="{FF2B5EF4-FFF2-40B4-BE49-F238E27FC236}">
                <a16:creationId xmlns:a16="http://schemas.microsoft.com/office/drawing/2014/main" id="{305693DA-FBD0-6A44-9B27-BFC47665A1F4}"/>
              </a:ext>
            </a:extLst>
          </p:cNvPr>
          <p:cNvSpPr/>
          <p:nvPr/>
        </p:nvSpPr>
        <p:spPr>
          <a:xfrm>
            <a:off x="7832804" y="3018770"/>
            <a:ext cx="1053494" cy="400110"/>
          </a:xfrm>
          <a:prstGeom prst="rect">
            <a:avLst/>
          </a:prstGeom>
          <a:solidFill>
            <a:srgbClr val="FFA2A3"/>
          </a:solidFill>
        </p:spPr>
        <p:txBody>
          <a:bodyPr wrap="none">
            <a:spAutoFit/>
          </a:bodyPr>
          <a:lstStyle/>
          <a:p>
            <a:pPr algn="ctr"/>
            <a:r>
              <a:rPr lang="en-US" sz="2000" dirty="0"/>
              <a:t>S1 &gt;&gt; S2</a:t>
            </a:r>
          </a:p>
        </p:txBody>
      </p:sp>
      <p:sp>
        <p:nvSpPr>
          <p:cNvPr id="78" name="Freeform 77">
            <a:extLst>
              <a:ext uri="{FF2B5EF4-FFF2-40B4-BE49-F238E27FC236}">
                <a16:creationId xmlns:a16="http://schemas.microsoft.com/office/drawing/2014/main" id="{F34D7416-7D51-BE49-85A5-502A3A396657}"/>
              </a:ext>
            </a:extLst>
          </p:cNvPr>
          <p:cNvSpPr/>
          <p:nvPr/>
        </p:nvSpPr>
        <p:spPr>
          <a:xfrm rot="6764116">
            <a:off x="2657465" y="2806022"/>
            <a:ext cx="773820" cy="237153"/>
          </a:xfrm>
          <a:custGeom>
            <a:avLst/>
            <a:gdLst>
              <a:gd name="connsiteX0" fmla="*/ 1261242 w 1261242"/>
              <a:gd name="connsiteY0" fmla="*/ 423455 h 423455"/>
              <a:gd name="connsiteX1" fmla="*/ 859221 w 1261242"/>
              <a:gd name="connsiteY1" fmla="*/ 45083 h 423455"/>
              <a:gd name="connsiteX2" fmla="*/ 0 w 1261242"/>
              <a:gd name="connsiteY2" fmla="*/ 21435 h 423455"/>
            </a:gdLst>
            <a:ahLst/>
            <a:cxnLst>
              <a:cxn ang="0">
                <a:pos x="connsiteX0" y="connsiteY0"/>
              </a:cxn>
              <a:cxn ang="0">
                <a:pos x="connsiteX1" y="connsiteY1"/>
              </a:cxn>
              <a:cxn ang="0">
                <a:pos x="connsiteX2" y="connsiteY2"/>
              </a:cxn>
            </a:cxnLst>
            <a:rect l="l" t="t" r="r" b="b"/>
            <a:pathLst>
              <a:path w="1261242" h="423455">
                <a:moveTo>
                  <a:pt x="1261242" y="423455"/>
                </a:moveTo>
                <a:cubicBezTo>
                  <a:pt x="1165335" y="267770"/>
                  <a:pt x="1069428" y="112086"/>
                  <a:pt x="859221" y="45083"/>
                </a:cubicBezTo>
                <a:cubicBezTo>
                  <a:pt x="649014" y="-21920"/>
                  <a:pt x="324507" y="-243"/>
                  <a:pt x="0" y="21435"/>
                </a:cubicBezTo>
              </a:path>
            </a:pathLst>
          </a:custGeom>
          <a:noFill/>
          <a:ln w="25400">
            <a:solidFill>
              <a:schemeClr val="tx1"/>
            </a:solidFill>
            <a:prstDash val="sysDot"/>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79FE85B-57CA-9240-AB0E-5798A8CED9C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15" name="Rectangle 14">
            <a:extLst>
              <a:ext uri="{FF2B5EF4-FFF2-40B4-BE49-F238E27FC236}">
                <a16:creationId xmlns:a16="http://schemas.microsoft.com/office/drawing/2014/main" id="{12D90EBA-7D94-E14D-827F-F7914946CB92}"/>
              </a:ext>
            </a:extLst>
          </p:cNvPr>
          <p:cNvSpPr/>
          <p:nvPr/>
        </p:nvSpPr>
        <p:spPr>
          <a:xfrm>
            <a:off x="6377748" y="793902"/>
            <a:ext cx="928459" cy="246221"/>
          </a:xfrm>
          <a:prstGeom prst="rect">
            <a:avLst/>
          </a:prstGeom>
        </p:spPr>
        <p:txBody>
          <a:bodyPr wrap="none">
            <a:spAutoFit/>
          </a:bodyPr>
          <a:lstStyle/>
          <a:p>
            <a:pPr algn="ctr"/>
            <a:r>
              <a:rPr lang="en-US" sz="1000" dirty="0">
                <a:solidFill>
                  <a:srgbClr val="0010FB"/>
                </a:solidFill>
              </a:rPr>
              <a:t>(EMNLP 2018)</a:t>
            </a:r>
          </a:p>
        </p:txBody>
      </p:sp>
      <p:sp>
        <p:nvSpPr>
          <p:cNvPr id="4" name="Rounded Rectangle 3">
            <a:extLst>
              <a:ext uri="{FF2B5EF4-FFF2-40B4-BE49-F238E27FC236}">
                <a16:creationId xmlns:a16="http://schemas.microsoft.com/office/drawing/2014/main" id="{69186358-C477-A54C-9CBA-1217CEDB198F}"/>
              </a:ext>
            </a:extLst>
          </p:cNvPr>
          <p:cNvSpPr/>
          <p:nvPr/>
        </p:nvSpPr>
        <p:spPr>
          <a:xfrm>
            <a:off x="2418004" y="2102045"/>
            <a:ext cx="1445335" cy="302641"/>
          </a:xfrm>
          <a:prstGeom prst="round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17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6"/>
                                        </p:tgtEl>
                                        <p:attrNameLst>
                                          <p:attrName>style.visibility</p:attrName>
                                        </p:attrNameLst>
                                      </p:cBhvr>
                                      <p:to>
                                        <p:strVal val="visible"/>
                                      </p:to>
                                    </p:set>
                                    <p:animEffect transition="in" filter="fade">
                                      <p:cBhvr>
                                        <p:cTn id="20" dur="500"/>
                                        <p:tgtEl>
                                          <p:spTgt spid="7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6" grpId="0" animBg="1"/>
      <p:bldP spid="77" grpId="0" animBg="1"/>
      <p:bldP spid="78"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C21BE-7E9E-D94D-B0F0-3BE2D3AF47DF}"/>
              </a:ext>
            </a:extLst>
          </p:cNvPr>
          <p:cNvSpPr>
            <a:spLocks noGrp="1"/>
          </p:cNvSpPr>
          <p:nvPr>
            <p:ph type="title"/>
          </p:nvPr>
        </p:nvSpPr>
        <p:spPr/>
        <p:txBody>
          <a:bodyPr/>
          <a:lstStyle/>
          <a:p>
            <a:r>
              <a:rPr lang="en-US" dirty="0"/>
              <a:t>Talk Summary &amp; Statement</a:t>
            </a:r>
          </a:p>
        </p:txBody>
      </p:sp>
      <p:sp>
        <p:nvSpPr>
          <p:cNvPr id="3" name="Content Placeholder 2">
            <a:extLst>
              <a:ext uri="{FF2B5EF4-FFF2-40B4-BE49-F238E27FC236}">
                <a16:creationId xmlns:a16="http://schemas.microsoft.com/office/drawing/2014/main" id="{9B49879B-F4D1-AC4F-AEDF-E1222C7249E7}"/>
              </a:ext>
            </a:extLst>
          </p:cNvPr>
          <p:cNvSpPr>
            <a:spLocks noGrp="1"/>
          </p:cNvSpPr>
          <p:nvPr>
            <p:ph idx="1"/>
          </p:nvPr>
        </p:nvSpPr>
        <p:spPr>
          <a:xfrm>
            <a:off x="574331" y="1369219"/>
            <a:ext cx="8089837" cy="3263504"/>
          </a:xfrm>
        </p:spPr>
        <p:txBody>
          <a:bodyPr>
            <a:normAutofit/>
          </a:bodyPr>
          <a:lstStyle/>
          <a:p>
            <a:r>
              <a:rPr lang="en-US" dirty="0"/>
              <a:t>There are several serious </a:t>
            </a:r>
            <a:r>
              <a:rPr lang="en-US" b="1" dirty="0"/>
              <a:t>malpractices</a:t>
            </a:r>
            <a:r>
              <a:rPr lang="en-US" dirty="0"/>
              <a:t>: </a:t>
            </a:r>
          </a:p>
          <a:p>
            <a:pPr lvl="1"/>
            <a:r>
              <a:rPr lang="en-US" b="1" dirty="0"/>
              <a:t>Incomplete reporting</a:t>
            </a:r>
            <a:r>
              <a:rPr lang="en-US" dirty="0"/>
              <a:t> of hypotheses and how they address research questions. </a:t>
            </a:r>
          </a:p>
          <a:p>
            <a:pPr lvl="1"/>
            <a:r>
              <a:rPr lang="en-US" dirty="0"/>
              <a:t>Inability to </a:t>
            </a:r>
            <a:r>
              <a:rPr lang="en-US" b="1" dirty="0"/>
              <a:t>interpret</a:t>
            </a:r>
            <a:r>
              <a:rPr lang="en-US" dirty="0"/>
              <a:t> statistical tools or their results. </a:t>
            </a:r>
          </a:p>
          <a:p>
            <a:pPr lvl="1"/>
            <a:r>
              <a:rPr lang="en-US" dirty="0"/>
              <a:t>Lack of </a:t>
            </a:r>
            <a:r>
              <a:rPr lang="en-US" b="1" dirty="0"/>
              <a:t>awareness</a:t>
            </a:r>
            <a:r>
              <a:rPr lang="en-US" dirty="0"/>
              <a:t> about various </a:t>
            </a:r>
            <a:r>
              <a:rPr lang="en-US" b="1" dirty="0"/>
              <a:t>Bayesian</a:t>
            </a:r>
            <a:r>
              <a:rPr lang="en-US" dirty="0"/>
              <a:t> hypothesis assessment tools. </a:t>
            </a:r>
          </a:p>
          <a:p>
            <a:pPr marL="342900" lvl="1" indent="0">
              <a:buNone/>
            </a:pPr>
            <a:endParaRPr lang="en-US" dirty="0"/>
          </a:p>
          <a:p>
            <a:r>
              <a:rPr lang="en-US" dirty="0"/>
              <a:t>Research works should be </a:t>
            </a:r>
            <a:r>
              <a:rPr lang="en-US" b="1" dirty="0"/>
              <a:t>explicit</a:t>
            </a:r>
            <a:r>
              <a:rPr lang="en-US" dirty="0"/>
              <a:t> about: </a:t>
            </a:r>
          </a:p>
          <a:p>
            <a:pPr lvl="1"/>
            <a:r>
              <a:rPr lang="en-US" dirty="0"/>
              <a:t>(a) Their choice of </a:t>
            </a:r>
            <a:r>
              <a:rPr lang="en-US" b="1" dirty="0"/>
              <a:t>hypothesis</a:t>
            </a:r>
            <a:r>
              <a:rPr lang="en-US" dirty="0"/>
              <a:t> and, </a:t>
            </a:r>
          </a:p>
          <a:p>
            <a:pPr lvl="1"/>
            <a:r>
              <a:rPr lang="en-US" dirty="0"/>
              <a:t>(b) How selected </a:t>
            </a:r>
            <a:r>
              <a:rPr lang="en-US" b="1" dirty="0"/>
              <a:t>statistical tool </a:t>
            </a:r>
            <a:r>
              <a:rPr lang="en-US" dirty="0"/>
              <a:t>addresses this hypothesis. </a:t>
            </a:r>
          </a:p>
        </p:txBody>
      </p:sp>
      <p:sp>
        <p:nvSpPr>
          <p:cNvPr id="4" name="Slide Number Placeholder 3">
            <a:extLst>
              <a:ext uri="{FF2B5EF4-FFF2-40B4-BE49-F238E27FC236}">
                <a16:creationId xmlns:a16="http://schemas.microsoft.com/office/drawing/2014/main" id="{633476BD-3DAF-D64F-A0CB-8BF930CE44E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1107623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lvl="0">
              <a:spcBef>
                <a:spcPts val="0"/>
              </a:spcBef>
            </a:pPr>
            <a:r>
              <a:rPr lang="en-US" dirty="0"/>
              <a:t>Statistical tools in this work . . . </a:t>
            </a:r>
            <a:endParaRPr dirty="0"/>
          </a:p>
        </p:txBody>
      </p:sp>
      <p:sp>
        <p:nvSpPr>
          <p:cNvPr id="2" name="Rectangle 1">
            <a:extLst>
              <a:ext uri="{FF2B5EF4-FFF2-40B4-BE49-F238E27FC236}">
                <a16:creationId xmlns:a16="http://schemas.microsoft.com/office/drawing/2014/main" id="{B3C37AE1-3D8A-1E4C-ACD4-2E63FAED5ADA}"/>
              </a:ext>
            </a:extLst>
          </p:cNvPr>
          <p:cNvSpPr/>
          <p:nvPr/>
        </p:nvSpPr>
        <p:spPr>
          <a:xfrm>
            <a:off x="3550128"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Frequentist</a:t>
            </a:r>
          </a:p>
        </p:txBody>
      </p:sp>
      <p:sp>
        <p:nvSpPr>
          <p:cNvPr id="6" name="Rectangle 5">
            <a:extLst>
              <a:ext uri="{FF2B5EF4-FFF2-40B4-BE49-F238E27FC236}">
                <a16:creationId xmlns:a16="http://schemas.microsoft.com/office/drawing/2014/main" id="{A43B1CF7-E6D7-6D40-A5B6-AC44B6E1E953}"/>
              </a:ext>
            </a:extLst>
          </p:cNvPr>
          <p:cNvSpPr/>
          <p:nvPr/>
        </p:nvSpPr>
        <p:spPr>
          <a:xfrm>
            <a:off x="5496740"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Bayesian</a:t>
            </a:r>
          </a:p>
        </p:txBody>
      </p:sp>
      <p:sp>
        <p:nvSpPr>
          <p:cNvPr id="7" name="Rectangle 6">
            <a:extLst>
              <a:ext uri="{FF2B5EF4-FFF2-40B4-BE49-F238E27FC236}">
                <a16:creationId xmlns:a16="http://schemas.microsoft.com/office/drawing/2014/main" id="{676FDFE0-EC08-6A44-B7EA-8F326F598306}"/>
              </a:ext>
            </a:extLst>
          </p:cNvPr>
          <p:cNvSpPr/>
          <p:nvPr/>
        </p:nvSpPr>
        <p:spPr>
          <a:xfrm>
            <a:off x="1200151" y="2293966"/>
            <a:ext cx="2030282"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Binary/Categorical Decisions</a:t>
            </a:r>
          </a:p>
        </p:txBody>
      </p:sp>
      <p:sp>
        <p:nvSpPr>
          <p:cNvPr id="8" name="Rectangle 7">
            <a:extLst>
              <a:ext uri="{FF2B5EF4-FFF2-40B4-BE49-F238E27FC236}">
                <a16:creationId xmlns:a16="http://schemas.microsoft.com/office/drawing/2014/main" id="{F30EF217-77E7-5F44-B187-46ECB411593D}"/>
              </a:ext>
            </a:extLst>
          </p:cNvPr>
          <p:cNvSpPr/>
          <p:nvPr/>
        </p:nvSpPr>
        <p:spPr>
          <a:xfrm>
            <a:off x="1200150" y="3392411"/>
            <a:ext cx="2030282"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Uncertainty Estimations</a:t>
            </a:r>
          </a:p>
        </p:txBody>
      </p:sp>
      <p:sp>
        <p:nvSpPr>
          <p:cNvPr id="9" name="Rectangle 8">
            <a:extLst>
              <a:ext uri="{FF2B5EF4-FFF2-40B4-BE49-F238E27FC236}">
                <a16:creationId xmlns:a16="http://schemas.microsoft.com/office/drawing/2014/main" id="{3DCA5861-9473-2E4F-91D6-A35B649AC859}"/>
              </a:ext>
            </a:extLst>
          </p:cNvPr>
          <p:cNvSpPr/>
          <p:nvPr/>
        </p:nvSpPr>
        <p:spPr>
          <a:xfrm>
            <a:off x="3363993" y="2228630"/>
            <a:ext cx="1813051" cy="96247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Null-Hypothesis Significance Test</a:t>
            </a:r>
          </a:p>
        </p:txBody>
      </p:sp>
      <p:sp>
        <p:nvSpPr>
          <p:cNvPr id="10" name="Rectangle 9">
            <a:extLst>
              <a:ext uri="{FF2B5EF4-FFF2-40B4-BE49-F238E27FC236}">
                <a16:creationId xmlns:a16="http://schemas.microsoft.com/office/drawing/2014/main" id="{88390A33-4C13-0A49-A765-C04FCEF5B5BF}"/>
              </a:ext>
            </a:extLst>
          </p:cNvPr>
          <p:cNvSpPr/>
          <p:nvPr/>
        </p:nvSpPr>
        <p:spPr>
          <a:xfrm>
            <a:off x="5310604" y="2228630"/>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Bayes Factor</a:t>
            </a:r>
          </a:p>
        </p:txBody>
      </p:sp>
      <p:sp>
        <p:nvSpPr>
          <p:cNvPr id="11" name="Rectangle 10">
            <a:extLst>
              <a:ext uri="{FF2B5EF4-FFF2-40B4-BE49-F238E27FC236}">
                <a16:creationId xmlns:a16="http://schemas.microsoft.com/office/drawing/2014/main" id="{C4B1087C-B2FE-CE44-826F-AE62BAE15C75}"/>
              </a:ext>
            </a:extLst>
          </p:cNvPr>
          <p:cNvSpPr/>
          <p:nvPr/>
        </p:nvSpPr>
        <p:spPr>
          <a:xfrm>
            <a:off x="3363993" y="3327075"/>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Confidence Interval</a:t>
            </a:r>
          </a:p>
        </p:txBody>
      </p:sp>
      <p:sp>
        <p:nvSpPr>
          <p:cNvPr id="12" name="Rectangle 11">
            <a:extLst>
              <a:ext uri="{FF2B5EF4-FFF2-40B4-BE49-F238E27FC236}">
                <a16:creationId xmlns:a16="http://schemas.microsoft.com/office/drawing/2014/main" id="{3FEE0507-83F4-4F4C-99F0-880C3D7CCD17}"/>
              </a:ext>
            </a:extLst>
          </p:cNvPr>
          <p:cNvSpPr/>
          <p:nvPr/>
        </p:nvSpPr>
        <p:spPr>
          <a:xfrm>
            <a:off x="5310604" y="3327075"/>
            <a:ext cx="1813051" cy="96247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Posterior Intervals</a:t>
            </a:r>
          </a:p>
        </p:txBody>
      </p:sp>
      <p:sp>
        <p:nvSpPr>
          <p:cNvPr id="3" name="Slide Number Placeholder 2">
            <a:extLst>
              <a:ext uri="{FF2B5EF4-FFF2-40B4-BE49-F238E27FC236}">
                <a16:creationId xmlns:a16="http://schemas.microsoft.com/office/drawing/2014/main" id="{686224B8-2D98-C940-B0F6-ECE3549EDB1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4" name="Rectangle 3">
            <a:extLst>
              <a:ext uri="{FF2B5EF4-FFF2-40B4-BE49-F238E27FC236}">
                <a16:creationId xmlns:a16="http://schemas.microsoft.com/office/drawing/2014/main" id="{BCECF01D-1C6E-CD49-9CDE-4FD35FD2D1C0}"/>
              </a:ext>
            </a:extLst>
          </p:cNvPr>
          <p:cNvSpPr/>
          <p:nvPr/>
        </p:nvSpPr>
        <p:spPr>
          <a:xfrm>
            <a:off x="3363993" y="2217200"/>
            <a:ext cx="1813051" cy="962474"/>
          </a:xfrm>
          <a:prstGeom prst="rect">
            <a:avLst/>
          </a:prstGeom>
          <a:solidFill>
            <a:srgbClr val="FF1600">
              <a:alpha val="1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03EBA08-5572-1340-854B-F1159A527142}"/>
              </a:ext>
            </a:extLst>
          </p:cNvPr>
          <p:cNvSpPr/>
          <p:nvPr/>
        </p:nvSpPr>
        <p:spPr>
          <a:xfrm>
            <a:off x="5310604" y="3332396"/>
            <a:ext cx="1813051" cy="962474"/>
          </a:xfrm>
          <a:prstGeom prst="rect">
            <a:avLst/>
          </a:prstGeom>
          <a:solidFill>
            <a:srgbClr val="FF1600">
              <a:alpha val="1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5AE9A98-1243-1040-9FDD-830731250417}"/>
              </a:ext>
            </a:extLst>
          </p:cNvPr>
          <p:cNvSpPr/>
          <p:nvPr/>
        </p:nvSpPr>
        <p:spPr>
          <a:xfrm>
            <a:off x="3689835" y="4681914"/>
            <a:ext cx="1806905" cy="246221"/>
          </a:xfrm>
          <a:prstGeom prst="rect">
            <a:avLst/>
          </a:prstGeom>
        </p:spPr>
        <p:txBody>
          <a:bodyPr wrap="none">
            <a:spAutoFit/>
          </a:bodyPr>
          <a:lstStyle/>
          <a:p>
            <a:pPr algn="ctr"/>
            <a:r>
              <a:rPr lang="en-US" sz="1000" dirty="0">
                <a:solidFill>
                  <a:srgbClr val="0010FB"/>
                </a:solidFill>
                <a:latin typeface="Arial" panose="020B0604020202020204" pitchFamily="34" charset="0"/>
              </a:rPr>
              <a:t>(</a:t>
            </a:r>
            <a:r>
              <a:rPr lang="en-US" sz="1000" dirty="0" err="1">
                <a:solidFill>
                  <a:srgbClr val="0010FB"/>
                </a:solidFill>
                <a:latin typeface="Arial"/>
                <a:ea typeface="Arial"/>
                <a:cs typeface="Arial"/>
                <a:sym typeface="Arial"/>
              </a:rPr>
              <a:t>Kruschke</a:t>
            </a:r>
            <a:r>
              <a:rPr lang="en-US" sz="1000" dirty="0">
                <a:solidFill>
                  <a:srgbClr val="0010FB"/>
                </a:solidFill>
                <a:latin typeface="Arial"/>
                <a:ea typeface="Arial"/>
                <a:cs typeface="Arial"/>
                <a:sym typeface="Arial"/>
              </a:rPr>
              <a:t> and Liddell, 2018</a:t>
            </a:r>
            <a:r>
              <a:rPr lang="en-US" sz="1000" dirty="0">
                <a:solidFill>
                  <a:srgbClr val="0010FB"/>
                </a:solidFill>
                <a:latin typeface="Arial" panose="020B0604020202020204" pitchFamily="34" charset="0"/>
              </a:rPr>
              <a:t>)</a:t>
            </a:r>
            <a:endParaRPr lang="en-US" sz="1000" dirty="0">
              <a:solidFill>
                <a:srgbClr val="0010FB"/>
              </a:solidFill>
            </a:endParaRPr>
          </a:p>
        </p:txBody>
      </p:sp>
    </p:spTree>
    <p:extLst>
      <p:ext uri="{BB962C8B-B14F-4D97-AF65-F5344CB8AC3E}">
        <p14:creationId xmlns:p14="http://schemas.microsoft.com/office/powerpoint/2010/main" val="50193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B3C37AE1-3D8A-1E4C-ACD4-2E63FAED5ADA}"/>
              </a:ext>
            </a:extLst>
          </p:cNvPr>
          <p:cNvSpPr/>
          <p:nvPr/>
        </p:nvSpPr>
        <p:spPr>
          <a:xfrm>
            <a:off x="3550128"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Frequentist</a:t>
            </a:r>
          </a:p>
        </p:txBody>
      </p:sp>
      <p:sp>
        <p:nvSpPr>
          <p:cNvPr id="6" name="Rectangle 5">
            <a:extLst>
              <a:ext uri="{FF2B5EF4-FFF2-40B4-BE49-F238E27FC236}">
                <a16:creationId xmlns:a16="http://schemas.microsoft.com/office/drawing/2014/main" id="{A43B1CF7-E6D7-6D40-A5B6-AC44B6E1E953}"/>
              </a:ext>
            </a:extLst>
          </p:cNvPr>
          <p:cNvSpPr/>
          <p:nvPr/>
        </p:nvSpPr>
        <p:spPr>
          <a:xfrm>
            <a:off x="5496740"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Bayesian</a:t>
            </a:r>
          </a:p>
        </p:txBody>
      </p:sp>
      <p:sp>
        <p:nvSpPr>
          <p:cNvPr id="7" name="Rectangle 6">
            <a:extLst>
              <a:ext uri="{FF2B5EF4-FFF2-40B4-BE49-F238E27FC236}">
                <a16:creationId xmlns:a16="http://schemas.microsoft.com/office/drawing/2014/main" id="{676FDFE0-EC08-6A44-B7EA-8F326F598306}"/>
              </a:ext>
            </a:extLst>
          </p:cNvPr>
          <p:cNvSpPr/>
          <p:nvPr/>
        </p:nvSpPr>
        <p:spPr>
          <a:xfrm>
            <a:off x="1200151" y="2293966"/>
            <a:ext cx="2030282"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Binary/Categorical Decisions</a:t>
            </a:r>
          </a:p>
        </p:txBody>
      </p:sp>
      <p:sp>
        <p:nvSpPr>
          <p:cNvPr id="8" name="Rectangle 7">
            <a:extLst>
              <a:ext uri="{FF2B5EF4-FFF2-40B4-BE49-F238E27FC236}">
                <a16:creationId xmlns:a16="http://schemas.microsoft.com/office/drawing/2014/main" id="{F30EF217-77E7-5F44-B187-46ECB411593D}"/>
              </a:ext>
            </a:extLst>
          </p:cNvPr>
          <p:cNvSpPr/>
          <p:nvPr/>
        </p:nvSpPr>
        <p:spPr>
          <a:xfrm>
            <a:off x="1200150" y="3392411"/>
            <a:ext cx="2030282"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Uncertainty Estimations</a:t>
            </a:r>
          </a:p>
        </p:txBody>
      </p:sp>
      <p:sp>
        <p:nvSpPr>
          <p:cNvPr id="9" name="Rectangle 8">
            <a:extLst>
              <a:ext uri="{FF2B5EF4-FFF2-40B4-BE49-F238E27FC236}">
                <a16:creationId xmlns:a16="http://schemas.microsoft.com/office/drawing/2014/main" id="{3DCA5861-9473-2E4F-91D6-A35B649AC859}"/>
              </a:ext>
            </a:extLst>
          </p:cNvPr>
          <p:cNvSpPr/>
          <p:nvPr/>
        </p:nvSpPr>
        <p:spPr>
          <a:xfrm>
            <a:off x="3363993" y="2228630"/>
            <a:ext cx="1813051" cy="96247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Null-Hypothesis Significance Test</a:t>
            </a:r>
          </a:p>
        </p:txBody>
      </p:sp>
      <p:sp>
        <p:nvSpPr>
          <p:cNvPr id="10" name="Rectangle 9">
            <a:extLst>
              <a:ext uri="{FF2B5EF4-FFF2-40B4-BE49-F238E27FC236}">
                <a16:creationId xmlns:a16="http://schemas.microsoft.com/office/drawing/2014/main" id="{88390A33-4C13-0A49-A765-C04FCEF5B5BF}"/>
              </a:ext>
            </a:extLst>
          </p:cNvPr>
          <p:cNvSpPr/>
          <p:nvPr/>
        </p:nvSpPr>
        <p:spPr>
          <a:xfrm>
            <a:off x="5310604" y="2228630"/>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Bayes Factor</a:t>
            </a:r>
          </a:p>
        </p:txBody>
      </p:sp>
      <p:sp>
        <p:nvSpPr>
          <p:cNvPr id="11" name="Rectangle 10">
            <a:extLst>
              <a:ext uri="{FF2B5EF4-FFF2-40B4-BE49-F238E27FC236}">
                <a16:creationId xmlns:a16="http://schemas.microsoft.com/office/drawing/2014/main" id="{C4B1087C-B2FE-CE44-826F-AE62BAE15C75}"/>
              </a:ext>
            </a:extLst>
          </p:cNvPr>
          <p:cNvSpPr/>
          <p:nvPr/>
        </p:nvSpPr>
        <p:spPr>
          <a:xfrm>
            <a:off x="3363993" y="3327075"/>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Confidence Interval</a:t>
            </a:r>
          </a:p>
        </p:txBody>
      </p:sp>
      <p:sp>
        <p:nvSpPr>
          <p:cNvPr id="12" name="Rectangle 11">
            <a:extLst>
              <a:ext uri="{FF2B5EF4-FFF2-40B4-BE49-F238E27FC236}">
                <a16:creationId xmlns:a16="http://schemas.microsoft.com/office/drawing/2014/main" id="{3FEE0507-83F4-4F4C-99F0-880C3D7CCD17}"/>
              </a:ext>
            </a:extLst>
          </p:cNvPr>
          <p:cNvSpPr/>
          <p:nvPr/>
        </p:nvSpPr>
        <p:spPr>
          <a:xfrm>
            <a:off x="5310604" y="3327075"/>
            <a:ext cx="1813051" cy="96247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Posterior Intervals</a:t>
            </a:r>
          </a:p>
        </p:txBody>
      </p:sp>
      <p:sp>
        <p:nvSpPr>
          <p:cNvPr id="3" name="Slide Number Placeholder 2">
            <a:extLst>
              <a:ext uri="{FF2B5EF4-FFF2-40B4-BE49-F238E27FC236}">
                <a16:creationId xmlns:a16="http://schemas.microsoft.com/office/drawing/2014/main" id="{686224B8-2D98-C940-B0F6-ECE3549EDB1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4" name="Rectangle 3">
            <a:extLst>
              <a:ext uri="{FF2B5EF4-FFF2-40B4-BE49-F238E27FC236}">
                <a16:creationId xmlns:a16="http://schemas.microsoft.com/office/drawing/2014/main" id="{BCECF01D-1C6E-CD49-9CDE-4FD35FD2D1C0}"/>
              </a:ext>
            </a:extLst>
          </p:cNvPr>
          <p:cNvSpPr/>
          <p:nvPr/>
        </p:nvSpPr>
        <p:spPr>
          <a:xfrm>
            <a:off x="3363993" y="2217200"/>
            <a:ext cx="1813051" cy="962474"/>
          </a:xfrm>
          <a:prstGeom prst="rect">
            <a:avLst/>
          </a:prstGeom>
          <a:solidFill>
            <a:srgbClr val="FF160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5">
            <a:extLst>
              <a:ext uri="{FF2B5EF4-FFF2-40B4-BE49-F238E27FC236}">
                <a16:creationId xmlns:a16="http://schemas.microsoft.com/office/drawing/2014/main" id="{5C5825F9-AA49-3C47-9F9E-DCB1B419E40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7587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12F4A-1005-2B48-BA64-4C1620D1ED37}"/>
              </a:ext>
            </a:extLst>
          </p:cNvPr>
          <p:cNvSpPr>
            <a:spLocks noGrp="1"/>
          </p:cNvSpPr>
          <p:nvPr>
            <p:ph type="title"/>
          </p:nvPr>
        </p:nvSpPr>
        <p:spPr/>
        <p:txBody>
          <a:bodyPr/>
          <a:lstStyle/>
          <a:p>
            <a:r>
              <a:rPr lang="en-US" dirty="0"/>
              <a:t>Notation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679067-19B9-4D4E-AC54-25B1039B4A81}"/>
                  </a:ext>
                </a:extLst>
              </p:cNvPr>
              <p:cNvSpPr>
                <a:spLocks noGrp="1"/>
              </p:cNvSpPr>
              <p:nvPr>
                <p:ph idx="1"/>
              </p:nvPr>
            </p:nvSpPr>
            <p:spPr>
              <a:xfrm>
                <a:off x="218663" y="1369218"/>
                <a:ext cx="4313403" cy="3500437"/>
              </a:xfrm>
            </p:spPr>
            <p:txBody>
              <a:bodyPr>
                <a:normAutofit fontScale="92500" lnSpcReduction="10000"/>
              </a:bodyPr>
              <a:lstStyle/>
              <a:p>
                <a:r>
                  <a:rPr lang="en-US" dirty="0"/>
                  <a:t>Compare two systems on a set of instances: </a:t>
                </a:r>
                <a:r>
                  <a:rPr lang="en-US" i="1" dirty="0">
                    <a:latin typeface="Times New Roman" panose="02020603050405020304" pitchFamily="18" charset="0"/>
                    <a:cs typeface="Times New Roman" panose="02020603050405020304" pitchFamily="18" charset="0"/>
                  </a:rPr>
                  <a:t>D</a:t>
                </a:r>
                <a:endParaRPr lang="en-US" dirty="0"/>
              </a:p>
              <a:p>
                <a:endParaRPr lang="en-US" dirty="0"/>
              </a:p>
              <a:p>
                <a:r>
                  <a:rPr lang="en-US" dirty="0"/>
                  <a:t>A measure of performance:  </a:t>
                </a:r>
                <a:r>
                  <a:rPr lang="en-US" b="1" i="1" dirty="0"/>
                  <a:t>M</a:t>
                </a:r>
                <a:r>
                  <a:rPr lang="en-US" dirty="0"/>
                  <a:t>(</a:t>
                </a:r>
                <a14:m>
                  <m:oMath xmlns:m="http://schemas.openxmlformats.org/officeDocument/2006/math">
                    <m:sSub>
                      <m:sSubPr>
                        <m:ctrlPr>
                          <a:rPr lang="en-US" i="1" smtClean="0">
                            <a:latin typeface="Cambria Math" panose="02040503050406030204" pitchFamily="18" charset="0"/>
                          </a:rPr>
                        </m:ctrlPr>
                      </m:sSubPr>
                      <m:e>
                        <m:r>
                          <m:rPr>
                            <m:nor/>
                          </m:rPr>
                          <a:rPr lang="en-US" dirty="0"/>
                          <m:t>S</m:t>
                        </m:r>
                      </m:e>
                      <m:sub>
                        <m:r>
                          <a:rPr lang="en-US" b="0" i="1" smtClean="0">
                            <a:latin typeface="Cambria Math" panose="02040503050406030204" pitchFamily="18" charset="0"/>
                          </a:rPr>
                          <m:t>𝑖</m:t>
                        </m:r>
                      </m:sub>
                    </m:sSub>
                  </m:oMath>
                </a14:m>
                <a:r>
                  <a:rPr lang="en-US" dirty="0"/>
                  <a:t>,</a:t>
                </a:r>
                <a:r>
                  <a:rPr lang="en-US" b="1" i="1"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D</a:t>
                </a:r>
                <a:r>
                  <a:rPr lang="en-US" dirty="0"/>
                  <a:t>)</a:t>
                </a:r>
              </a:p>
              <a:p>
                <a:pPr lvl="1"/>
                <a14:m>
                  <m:oMath xmlns:m="http://schemas.openxmlformats.org/officeDocument/2006/math">
                    <m:sSub>
                      <m:sSubPr>
                        <m:ctrlPr>
                          <a:rPr lang="en-US" sz="2000" i="1">
                            <a:latin typeface="Cambria Math" panose="02040503050406030204" pitchFamily="18" charset="0"/>
                          </a:rPr>
                        </m:ctrlPr>
                      </m:sSubPr>
                      <m:e>
                        <m:r>
                          <m:rPr>
                            <m:nor/>
                          </m:rPr>
                          <a:rPr lang="el-GR" sz="2000" i="1" dirty="0">
                            <a:latin typeface="Times New Roman" panose="02020603050405020304" pitchFamily="18" charset="0"/>
                            <a:cs typeface="Times New Roman" panose="02020603050405020304" pitchFamily="18" charset="0"/>
                          </a:rPr>
                          <m:t>θ</m:t>
                        </m:r>
                      </m:e>
                      <m:sub>
                        <m:r>
                          <a:rPr lang="en-US" sz="2000" i="1">
                            <a:latin typeface="Cambria Math" panose="02040503050406030204" pitchFamily="18" charset="0"/>
                          </a:rPr>
                          <m:t>𝑖</m:t>
                        </m:r>
                      </m:sub>
                    </m:sSub>
                    <m:r>
                      <a:rPr lang="en-US" sz="2000" i="1" smtClean="0">
                        <a:latin typeface="Cambria Math" panose="02040503050406030204" pitchFamily="18" charset="0"/>
                      </a:rPr>
                      <m:t> </m:t>
                    </m:r>
                  </m:oMath>
                </a14:m>
                <a:r>
                  <a:rPr lang="en-US" sz="2100" dirty="0"/>
                  <a:t>≠ </a:t>
                </a:r>
                <a:r>
                  <a:rPr lang="en-US" sz="2400" b="1" i="1" dirty="0"/>
                  <a:t>M</a:t>
                </a:r>
                <a:r>
                  <a:rPr lang="en-US" sz="2400" dirty="0"/>
                  <a:t>(</a:t>
                </a:r>
                <a14:m>
                  <m:oMath xmlns:m="http://schemas.openxmlformats.org/officeDocument/2006/math">
                    <m:sSub>
                      <m:sSubPr>
                        <m:ctrlPr>
                          <a:rPr lang="en-US" sz="2400" i="1">
                            <a:latin typeface="Cambria Math" panose="02040503050406030204" pitchFamily="18" charset="0"/>
                          </a:rPr>
                        </m:ctrlPr>
                      </m:sSubPr>
                      <m:e>
                        <m:r>
                          <m:rPr>
                            <m:nor/>
                          </m:rPr>
                          <a:rPr lang="en-US" sz="2400" dirty="0"/>
                          <m:t>S</m:t>
                        </m:r>
                      </m:e>
                      <m:sub>
                        <m:r>
                          <a:rPr lang="en-US" sz="2400" i="1">
                            <a:latin typeface="Cambria Math" panose="02040503050406030204" pitchFamily="18" charset="0"/>
                          </a:rPr>
                          <m:t>𝑖</m:t>
                        </m:r>
                      </m:sub>
                    </m:sSub>
                  </m:oMath>
                </a14:m>
                <a:r>
                  <a:rPr lang="en-US" sz="2400" dirty="0"/>
                  <a:t>,</a:t>
                </a:r>
                <a:r>
                  <a:rPr lang="en-US" sz="2400" b="1" i="1"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D</a:t>
                </a:r>
                <a:r>
                  <a:rPr lang="en-US" sz="2400" dirty="0"/>
                  <a:t>)</a:t>
                </a:r>
                <a:endParaRPr lang="en-US" dirty="0"/>
              </a:p>
              <a:p>
                <a:endParaRPr lang="en-US" dirty="0"/>
              </a:p>
              <a:p>
                <a:r>
                  <a:rPr lang="en-US" dirty="0"/>
                  <a:t>Several hypotheses: </a:t>
                </a:r>
              </a:p>
              <a:p>
                <a:pPr lvl="1"/>
                <a:r>
                  <a:rPr lang="en-US" dirty="0"/>
                  <a:t>H1: </a:t>
                </a:r>
                <a:r>
                  <a:rPr lang="el-GR" b="1" i="1" dirty="0">
                    <a:latin typeface="Times New Roman" panose="02020603050405020304" pitchFamily="18" charset="0"/>
                    <a:cs typeface="Times New Roman" panose="02020603050405020304" pitchFamily="18" charset="0"/>
                  </a:rPr>
                  <a:t>θ</a:t>
                </a:r>
                <a:r>
                  <a:rPr lang="el-GR" b="1" i="1" baseline="-25000" dirty="0">
                    <a:latin typeface="Times New Roman" panose="02020603050405020304" pitchFamily="18" charset="0"/>
                    <a:cs typeface="Times New Roman" panose="02020603050405020304" pitchFamily="18" charset="0"/>
                  </a:rPr>
                  <a:t>1</a:t>
                </a:r>
                <a:r>
                  <a:rPr lang="en-US" dirty="0"/>
                  <a:t> &gt; </a:t>
                </a:r>
                <a:r>
                  <a:rPr lang="el-GR" b="1" i="1" dirty="0">
                    <a:latin typeface="Times New Roman" panose="02020603050405020304" pitchFamily="18" charset="0"/>
                    <a:cs typeface="Times New Roman" panose="02020603050405020304" pitchFamily="18" charset="0"/>
                  </a:rPr>
                  <a:t>θ</a:t>
                </a:r>
                <a:r>
                  <a:rPr lang="en-US" b="1" i="1" baseline="-25000" dirty="0">
                    <a:latin typeface="Times New Roman" panose="02020603050405020304" pitchFamily="18" charset="0"/>
                    <a:cs typeface="Times New Roman" panose="02020603050405020304" pitchFamily="18" charset="0"/>
                  </a:rPr>
                  <a:t>2</a:t>
                </a:r>
                <a:endParaRPr lang="en-US" dirty="0"/>
              </a:p>
              <a:p>
                <a:pPr lvl="1"/>
                <a:r>
                  <a:rPr lang="en-US" dirty="0"/>
                  <a:t>H2: </a:t>
                </a:r>
                <a:r>
                  <a:rPr lang="el-GR" b="1" i="1" dirty="0">
                    <a:latin typeface="Times New Roman" panose="02020603050405020304" pitchFamily="18" charset="0"/>
                    <a:cs typeface="Times New Roman" panose="02020603050405020304" pitchFamily="18" charset="0"/>
                  </a:rPr>
                  <a:t>θ</a:t>
                </a:r>
                <a:r>
                  <a:rPr lang="el-GR" b="1" i="1" baseline="-25000" dirty="0">
                    <a:latin typeface="Times New Roman" panose="02020603050405020304" pitchFamily="18" charset="0"/>
                    <a:cs typeface="Times New Roman" panose="02020603050405020304" pitchFamily="18" charset="0"/>
                  </a:rPr>
                  <a:t>1</a:t>
                </a:r>
                <a:r>
                  <a:rPr lang="en-US" dirty="0"/>
                  <a:t> &gt; </a:t>
                </a:r>
                <a:r>
                  <a:rPr lang="el-GR" b="1" i="1" dirty="0">
                    <a:latin typeface="Times New Roman" panose="02020603050405020304" pitchFamily="18" charset="0"/>
                    <a:cs typeface="Times New Roman" panose="02020603050405020304" pitchFamily="18" charset="0"/>
                  </a:rPr>
                  <a:t>θ</a:t>
                </a:r>
                <a:r>
                  <a:rPr lang="en-US" b="1" i="1" baseline="-25000" dirty="0">
                    <a:latin typeface="Times New Roman" panose="02020603050405020304" pitchFamily="18" charset="0"/>
                    <a:cs typeface="Times New Roman" panose="02020603050405020304" pitchFamily="18" charset="0"/>
                  </a:rPr>
                  <a:t>2</a:t>
                </a:r>
                <a:r>
                  <a:rPr lang="en-US" dirty="0"/>
                  <a:t> + </a:t>
                </a:r>
                <a:r>
                  <a:rPr lang="en-US" i="1" dirty="0"/>
                  <a:t>b</a:t>
                </a:r>
              </a:p>
              <a:p>
                <a:pPr lvl="1"/>
                <a:r>
                  <a:rPr lang="en-US" dirty="0"/>
                  <a:t>H3: </a:t>
                </a:r>
                <a:r>
                  <a:rPr lang="el-GR" b="1" i="1" dirty="0">
                    <a:latin typeface="Times New Roman" panose="02020603050405020304" pitchFamily="18" charset="0"/>
                    <a:cs typeface="Times New Roman" panose="02020603050405020304" pitchFamily="18" charset="0"/>
                  </a:rPr>
                  <a:t>θ</a:t>
                </a:r>
                <a:r>
                  <a:rPr lang="el-GR" b="1" i="1" baseline="-25000" dirty="0">
                    <a:latin typeface="Times New Roman" panose="02020603050405020304" pitchFamily="18" charset="0"/>
                    <a:cs typeface="Times New Roman" panose="02020603050405020304" pitchFamily="18" charset="0"/>
                  </a:rPr>
                  <a:t>1</a:t>
                </a:r>
                <a:r>
                  <a:rPr lang="en-US" dirty="0"/>
                  <a:t> = </a:t>
                </a:r>
                <a:r>
                  <a:rPr lang="el-GR" b="1" i="1" dirty="0">
                    <a:latin typeface="Times New Roman" panose="02020603050405020304" pitchFamily="18" charset="0"/>
                    <a:cs typeface="Times New Roman" panose="02020603050405020304" pitchFamily="18" charset="0"/>
                  </a:rPr>
                  <a:t>θ</a:t>
                </a:r>
                <a:r>
                  <a:rPr lang="en-US" b="1" i="1" baseline="-25000" dirty="0">
                    <a:latin typeface="Times New Roman" panose="02020603050405020304" pitchFamily="18" charset="0"/>
                    <a:cs typeface="Times New Roman" panose="02020603050405020304" pitchFamily="18" charset="0"/>
                  </a:rPr>
                  <a:t>2</a:t>
                </a:r>
                <a:endParaRPr lang="en-US" dirty="0"/>
              </a:p>
              <a:p>
                <a:pPr lvl="1"/>
                <a:r>
                  <a:rPr lang="en-US" dirty="0"/>
                  <a:t>… </a:t>
                </a:r>
              </a:p>
              <a:p>
                <a:pPr lvl="1"/>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52679067-19B9-4D4E-AC54-25B1039B4A81}"/>
                  </a:ext>
                </a:extLst>
              </p:cNvPr>
              <p:cNvSpPr>
                <a:spLocks noGrp="1" noRot="1" noChangeAspect="1" noMove="1" noResize="1" noEditPoints="1" noAdjustHandles="1" noChangeArrowheads="1" noChangeShapeType="1" noTextEdit="1"/>
              </p:cNvSpPr>
              <p:nvPr>
                <p:ph idx="1"/>
              </p:nvPr>
            </p:nvSpPr>
            <p:spPr>
              <a:xfrm>
                <a:off x="218663" y="1369218"/>
                <a:ext cx="4313403" cy="3500437"/>
              </a:xfrm>
              <a:blipFill>
                <a:blip r:embed="rId3"/>
                <a:stretch>
                  <a:fillRect l="-880" t="-254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ACCB405-39FA-AC41-98D9-75A7050B0679}"/>
              </a:ext>
            </a:extLst>
          </p:cNvPr>
          <p:cNvSpPr txBox="1"/>
          <p:nvPr/>
        </p:nvSpPr>
        <p:spPr>
          <a:xfrm>
            <a:off x="4654918" y="823201"/>
            <a:ext cx="186461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Input instances: </a:t>
            </a:r>
            <a:r>
              <a:rPr lang="en-US" i="1" dirty="0">
                <a:latin typeface="Times New Roman" panose="02020603050405020304" pitchFamily="18" charset="0"/>
                <a:cs typeface="Times New Roman" panose="02020603050405020304" pitchFamily="18" charset="0"/>
              </a:rPr>
              <a:t>D</a:t>
            </a:r>
            <a:endParaRPr lang="en-US" b="1" i="1"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E6C34663-D953-A645-8C7A-E279806209FD}"/>
              </a:ext>
            </a:extLst>
          </p:cNvPr>
          <p:cNvGrpSpPr/>
          <p:nvPr/>
        </p:nvGrpSpPr>
        <p:grpSpPr>
          <a:xfrm>
            <a:off x="5041173" y="1192533"/>
            <a:ext cx="1088732" cy="699785"/>
            <a:chOff x="5319469" y="1192533"/>
            <a:chExt cx="1088732" cy="699785"/>
          </a:xfrm>
        </p:grpSpPr>
        <p:sp>
          <p:nvSpPr>
            <p:cNvPr id="10" name="Rounded Rectangle 9">
              <a:extLst>
                <a:ext uri="{FF2B5EF4-FFF2-40B4-BE49-F238E27FC236}">
                  <a16:creationId xmlns:a16="http://schemas.microsoft.com/office/drawing/2014/main" id="{D46A31B4-DD73-BA49-AADB-8BFE13E85B97}"/>
                </a:ext>
              </a:extLst>
            </p:cNvPr>
            <p:cNvSpPr/>
            <p:nvPr/>
          </p:nvSpPr>
          <p:spPr>
            <a:xfrm>
              <a:off x="5319469" y="1421080"/>
              <a:ext cx="487016" cy="471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4" name="Rounded Rectangle 13">
              <a:extLst>
                <a:ext uri="{FF2B5EF4-FFF2-40B4-BE49-F238E27FC236}">
                  <a16:creationId xmlns:a16="http://schemas.microsoft.com/office/drawing/2014/main" id="{84259DF1-C779-AA48-B3F0-9AA42BEEA8FD}"/>
                </a:ext>
              </a:extLst>
            </p:cNvPr>
            <p:cNvSpPr/>
            <p:nvPr/>
          </p:nvSpPr>
          <p:spPr>
            <a:xfrm>
              <a:off x="5921185" y="1421080"/>
              <a:ext cx="487016" cy="471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16" name="Straight Arrow Connector 15">
              <a:extLst>
                <a:ext uri="{FF2B5EF4-FFF2-40B4-BE49-F238E27FC236}">
                  <a16:creationId xmlns:a16="http://schemas.microsoft.com/office/drawing/2014/main" id="{A1048602-95D1-C846-B78F-C1AF0BF75C2F}"/>
                </a:ext>
              </a:extLst>
            </p:cNvPr>
            <p:cNvCxnSpPr>
              <a:cxnSpLocks/>
              <a:stCxn id="12" idx="2"/>
              <a:endCxn id="10" idx="0"/>
            </p:cNvCxnSpPr>
            <p:nvPr/>
          </p:nvCxnSpPr>
          <p:spPr>
            <a:xfrm flipH="1">
              <a:off x="5562977" y="1192533"/>
              <a:ext cx="302544" cy="228547"/>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279776-B91B-2846-8057-7653F6A2EEE1}"/>
                </a:ext>
              </a:extLst>
            </p:cNvPr>
            <p:cNvCxnSpPr>
              <a:cxnSpLocks/>
              <a:stCxn id="12" idx="2"/>
              <a:endCxn id="14" idx="0"/>
            </p:cNvCxnSpPr>
            <p:nvPr/>
          </p:nvCxnSpPr>
          <p:spPr>
            <a:xfrm>
              <a:off x="5865521" y="1192533"/>
              <a:ext cx="299172" cy="228547"/>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B40257F-B50A-C845-9D69-37F935F9BDE9}"/>
              </a:ext>
            </a:extLst>
          </p:cNvPr>
          <p:cNvGrpSpPr/>
          <p:nvPr/>
        </p:nvGrpSpPr>
        <p:grpSpPr>
          <a:xfrm>
            <a:off x="5041173" y="1884434"/>
            <a:ext cx="1140139" cy="776502"/>
            <a:chOff x="5319469" y="1884434"/>
            <a:chExt cx="1140139" cy="776502"/>
          </a:xfrm>
        </p:grpSpPr>
        <p:sp>
          <p:nvSpPr>
            <p:cNvPr id="22" name="Rounded Rectangle 21">
              <a:extLst>
                <a:ext uri="{FF2B5EF4-FFF2-40B4-BE49-F238E27FC236}">
                  <a16:creationId xmlns:a16="http://schemas.microsoft.com/office/drawing/2014/main" id="{1F64499A-3D27-8C4C-8DB2-7DB85E2B7CAD}"/>
                </a:ext>
              </a:extLst>
            </p:cNvPr>
            <p:cNvSpPr/>
            <p:nvPr/>
          </p:nvSpPr>
          <p:spPr>
            <a:xfrm>
              <a:off x="5319469" y="2189698"/>
              <a:ext cx="1140139" cy="471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Metric </a:t>
              </a:r>
              <a:r>
                <a:rPr lang="en-US" b="1" i="1" dirty="0"/>
                <a:t>M</a:t>
              </a:r>
            </a:p>
          </p:txBody>
        </p:sp>
        <p:cxnSp>
          <p:nvCxnSpPr>
            <p:cNvPr id="23" name="Straight Arrow Connector 22">
              <a:extLst>
                <a:ext uri="{FF2B5EF4-FFF2-40B4-BE49-F238E27FC236}">
                  <a16:creationId xmlns:a16="http://schemas.microsoft.com/office/drawing/2014/main" id="{1A171B72-73A5-7645-B2E5-EE47CFAD3D2D}"/>
                </a:ext>
              </a:extLst>
            </p:cNvPr>
            <p:cNvCxnSpPr>
              <a:cxnSpLocks/>
            </p:cNvCxnSpPr>
            <p:nvPr/>
          </p:nvCxnSpPr>
          <p:spPr>
            <a:xfrm>
              <a:off x="5570860" y="1884435"/>
              <a:ext cx="0" cy="305263"/>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772660F-99AE-5248-BFAB-3B04334A805A}"/>
                </a:ext>
              </a:extLst>
            </p:cNvPr>
            <p:cNvCxnSpPr>
              <a:cxnSpLocks/>
            </p:cNvCxnSpPr>
            <p:nvPr/>
          </p:nvCxnSpPr>
          <p:spPr>
            <a:xfrm>
              <a:off x="6182231" y="1884434"/>
              <a:ext cx="0" cy="305264"/>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3" name="Rounded Rectangle 32">
            <a:extLst>
              <a:ext uri="{FF2B5EF4-FFF2-40B4-BE49-F238E27FC236}">
                <a16:creationId xmlns:a16="http://schemas.microsoft.com/office/drawing/2014/main" id="{EB63DA04-35CA-2B47-8397-9F5673D77134}"/>
              </a:ext>
            </a:extLst>
          </p:cNvPr>
          <p:cNvSpPr/>
          <p:nvPr/>
        </p:nvSpPr>
        <p:spPr>
          <a:xfrm>
            <a:off x="6776063" y="1192532"/>
            <a:ext cx="1916383" cy="6919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300" dirty="0">
                <a:latin typeface="Times New Roman" panose="02020603050405020304" pitchFamily="18" charset="0"/>
                <a:cs typeface="Times New Roman" panose="02020603050405020304" pitchFamily="18" charset="0"/>
              </a:rPr>
              <a:t>Claims about the inherent properties </a:t>
            </a:r>
            <a:r>
              <a:rPr lang="el-GR" sz="1300" b="1" i="1" dirty="0">
                <a:latin typeface="Times New Roman" panose="02020603050405020304" pitchFamily="18" charset="0"/>
                <a:cs typeface="Times New Roman" panose="02020603050405020304" pitchFamily="18" charset="0"/>
              </a:rPr>
              <a:t>θ</a:t>
            </a:r>
            <a:r>
              <a:rPr lang="el-GR" sz="1300" b="1" i="1" baseline="-25000" dirty="0">
                <a:latin typeface="Times New Roman" panose="02020603050405020304" pitchFamily="18" charset="0"/>
                <a:cs typeface="Times New Roman" panose="02020603050405020304" pitchFamily="18" charset="0"/>
              </a:rPr>
              <a:t>1</a:t>
            </a:r>
            <a:r>
              <a:rPr lang="el-GR" sz="1300" i="1" dirty="0">
                <a:latin typeface="Times New Roman" panose="02020603050405020304" pitchFamily="18" charset="0"/>
                <a:cs typeface="Times New Roman" panose="02020603050405020304" pitchFamily="18" charset="0"/>
              </a:rPr>
              <a:t>,</a:t>
            </a:r>
            <a:r>
              <a:rPr lang="el-GR" sz="1300" b="1" i="1" dirty="0">
                <a:latin typeface="Times New Roman" panose="02020603050405020304" pitchFamily="18" charset="0"/>
                <a:cs typeface="Times New Roman" panose="02020603050405020304" pitchFamily="18" charset="0"/>
              </a:rPr>
              <a:t>θ</a:t>
            </a:r>
            <a:r>
              <a:rPr lang="el-GR" sz="1300" b="1" i="1" baseline="-25000" dirty="0">
                <a:latin typeface="Times New Roman" panose="02020603050405020304" pitchFamily="18" charset="0"/>
                <a:cs typeface="Times New Roman" panose="02020603050405020304" pitchFamily="18" charset="0"/>
              </a:rPr>
              <a:t>2 </a:t>
            </a:r>
            <a:r>
              <a:rPr lang="en-US" sz="1300" b="1" i="1" baseline="-25000" dirty="0">
                <a:latin typeface="Times New Roman" panose="02020603050405020304" pitchFamily="18" charset="0"/>
                <a:cs typeface="Times New Roman" panose="02020603050405020304" pitchFamily="18" charset="0"/>
              </a:rPr>
              <a:t> </a:t>
            </a:r>
            <a:r>
              <a:rPr lang="en-US" sz="1300" dirty="0">
                <a:latin typeface="Times New Roman" panose="02020603050405020304" pitchFamily="18" charset="0"/>
                <a:cs typeface="Times New Roman" panose="02020603050405020304" pitchFamily="18" charset="0"/>
              </a:rPr>
              <a:t>of the two systems. </a:t>
            </a:r>
          </a:p>
        </p:txBody>
      </p:sp>
      <p:grpSp>
        <p:nvGrpSpPr>
          <p:cNvPr id="9" name="Group 8">
            <a:extLst>
              <a:ext uri="{FF2B5EF4-FFF2-40B4-BE49-F238E27FC236}">
                <a16:creationId xmlns:a16="http://schemas.microsoft.com/office/drawing/2014/main" id="{29FB307F-0664-1242-8810-D1C5DA6AD18D}"/>
              </a:ext>
            </a:extLst>
          </p:cNvPr>
          <p:cNvGrpSpPr/>
          <p:nvPr/>
        </p:nvGrpSpPr>
        <p:grpSpPr>
          <a:xfrm>
            <a:off x="5041172" y="2668391"/>
            <a:ext cx="1140121" cy="674191"/>
            <a:chOff x="5319468" y="2668391"/>
            <a:chExt cx="1140121" cy="674191"/>
          </a:xfrm>
        </p:grpSpPr>
        <p:cxnSp>
          <p:nvCxnSpPr>
            <p:cNvPr id="37" name="Straight Arrow Connector 36">
              <a:extLst>
                <a:ext uri="{FF2B5EF4-FFF2-40B4-BE49-F238E27FC236}">
                  <a16:creationId xmlns:a16="http://schemas.microsoft.com/office/drawing/2014/main" id="{27D9D247-0F3B-494D-ACD1-DCCF37882A16}"/>
                </a:ext>
              </a:extLst>
            </p:cNvPr>
            <p:cNvCxnSpPr>
              <a:cxnSpLocks/>
            </p:cNvCxnSpPr>
            <p:nvPr/>
          </p:nvCxnSpPr>
          <p:spPr>
            <a:xfrm>
              <a:off x="5571777" y="2668391"/>
              <a:ext cx="0" cy="305264"/>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081BEF8-F527-0143-B39E-80247A3DEB5D}"/>
                </a:ext>
              </a:extLst>
            </p:cNvPr>
            <p:cNvCxnSpPr>
              <a:cxnSpLocks/>
            </p:cNvCxnSpPr>
            <p:nvPr/>
          </p:nvCxnSpPr>
          <p:spPr>
            <a:xfrm>
              <a:off x="6197997" y="2670443"/>
              <a:ext cx="0" cy="305264"/>
            </a:xfrm>
            <a:prstGeom prst="straightConnector1">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7885F527-D5FA-B846-8464-BD363CFB6264}"/>
                </a:ext>
              </a:extLst>
            </p:cNvPr>
            <p:cNvSpPr/>
            <p:nvPr/>
          </p:nvSpPr>
          <p:spPr>
            <a:xfrm>
              <a:off x="5319468" y="2997878"/>
              <a:ext cx="1140121" cy="344704"/>
            </a:xfrm>
            <a:prstGeom prst="roundRect">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Observations</a:t>
              </a:r>
            </a:p>
          </p:txBody>
        </p:sp>
      </p:grpSp>
      <p:sp>
        <p:nvSpPr>
          <p:cNvPr id="4" name="Slide Number Placeholder 3">
            <a:extLst>
              <a:ext uri="{FF2B5EF4-FFF2-40B4-BE49-F238E27FC236}">
                <a16:creationId xmlns:a16="http://schemas.microsoft.com/office/drawing/2014/main" id="{EEFBC44D-DDB9-6C48-A485-EEB1347041F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grpSp>
        <p:nvGrpSpPr>
          <p:cNvPr id="13" name="Group 12">
            <a:extLst>
              <a:ext uri="{FF2B5EF4-FFF2-40B4-BE49-F238E27FC236}">
                <a16:creationId xmlns:a16="http://schemas.microsoft.com/office/drawing/2014/main" id="{9F77BA92-2BAD-3E45-8ED7-4268BC46C5FB}"/>
              </a:ext>
            </a:extLst>
          </p:cNvPr>
          <p:cNvGrpSpPr/>
          <p:nvPr/>
        </p:nvGrpSpPr>
        <p:grpSpPr>
          <a:xfrm>
            <a:off x="6776063" y="1904938"/>
            <a:ext cx="1916383" cy="600523"/>
            <a:chOff x="6776063" y="1885060"/>
            <a:chExt cx="1916383" cy="600523"/>
          </a:xfrm>
        </p:grpSpPr>
        <p:sp>
          <p:nvSpPr>
            <p:cNvPr id="34" name="Rounded Rectangle 33">
              <a:extLst>
                <a:ext uri="{FF2B5EF4-FFF2-40B4-BE49-F238E27FC236}">
                  <a16:creationId xmlns:a16="http://schemas.microsoft.com/office/drawing/2014/main" id="{607AF3C1-3BFA-1742-96B2-D1265DBC9FEB}"/>
                </a:ext>
              </a:extLst>
            </p:cNvPr>
            <p:cNvSpPr/>
            <p:nvPr/>
          </p:nvSpPr>
          <p:spPr>
            <a:xfrm>
              <a:off x="6776063" y="2107789"/>
              <a:ext cx="1916383" cy="37779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300" dirty="0">
                  <a:latin typeface="Times New Roman" panose="02020603050405020304" pitchFamily="18" charset="0"/>
                  <a:cs typeface="Times New Roman" panose="02020603050405020304" pitchFamily="18" charset="0"/>
                </a:rPr>
                <a:t>Hypotheses </a:t>
              </a:r>
            </a:p>
          </p:txBody>
        </p:sp>
        <p:sp>
          <p:nvSpPr>
            <p:cNvPr id="11" name="Down Arrow 10">
              <a:extLst>
                <a:ext uri="{FF2B5EF4-FFF2-40B4-BE49-F238E27FC236}">
                  <a16:creationId xmlns:a16="http://schemas.microsoft.com/office/drawing/2014/main" id="{E4A7AB1D-C0F1-FD47-9F8C-52B5C8642D4A}"/>
                </a:ext>
              </a:extLst>
            </p:cNvPr>
            <p:cNvSpPr/>
            <p:nvPr/>
          </p:nvSpPr>
          <p:spPr>
            <a:xfrm>
              <a:off x="7524200" y="1885060"/>
              <a:ext cx="395397" cy="173608"/>
            </a:xfrm>
            <a:prstGeom prst="downArrow">
              <a:avLst>
                <a:gd name="adj1" fmla="val 50000"/>
                <a:gd name="adj2" fmla="val 655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39A4A10F-598B-764C-93B9-CE4643B8FAE5}"/>
              </a:ext>
            </a:extLst>
          </p:cNvPr>
          <p:cNvGrpSpPr/>
          <p:nvPr/>
        </p:nvGrpSpPr>
        <p:grpSpPr>
          <a:xfrm>
            <a:off x="6776063" y="2558528"/>
            <a:ext cx="1916383" cy="560426"/>
            <a:chOff x="6776063" y="2687735"/>
            <a:chExt cx="1916383" cy="560426"/>
          </a:xfrm>
        </p:grpSpPr>
        <p:sp>
          <p:nvSpPr>
            <p:cNvPr id="35" name="Rounded Rectangle 34">
              <a:extLst>
                <a:ext uri="{FF2B5EF4-FFF2-40B4-BE49-F238E27FC236}">
                  <a16:creationId xmlns:a16="http://schemas.microsoft.com/office/drawing/2014/main" id="{FB303716-FA6F-8046-88B8-A02FCA55E5E3}"/>
                </a:ext>
              </a:extLst>
            </p:cNvPr>
            <p:cNvSpPr/>
            <p:nvPr/>
          </p:nvSpPr>
          <p:spPr>
            <a:xfrm>
              <a:off x="6776063" y="2877093"/>
              <a:ext cx="1916383" cy="37106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300" dirty="0">
                  <a:latin typeface="Times New Roman" panose="02020603050405020304" pitchFamily="18" charset="0"/>
                  <a:cs typeface="Times New Roman" panose="02020603050405020304" pitchFamily="18" charset="0"/>
                </a:rPr>
                <a:t>Hypothesis Assessment</a:t>
              </a:r>
            </a:p>
          </p:txBody>
        </p:sp>
        <p:sp>
          <p:nvSpPr>
            <p:cNvPr id="26" name="Down Arrow 25">
              <a:extLst>
                <a:ext uri="{FF2B5EF4-FFF2-40B4-BE49-F238E27FC236}">
                  <a16:creationId xmlns:a16="http://schemas.microsoft.com/office/drawing/2014/main" id="{96B537B8-D20A-D845-894B-88595A04ABC2}"/>
                </a:ext>
              </a:extLst>
            </p:cNvPr>
            <p:cNvSpPr/>
            <p:nvPr/>
          </p:nvSpPr>
          <p:spPr>
            <a:xfrm>
              <a:off x="7536555" y="2687735"/>
              <a:ext cx="395397" cy="173608"/>
            </a:xfrm>
            <a:prstGeom prst="downArrow">
              <a:avLst>
                <a:gd name="adj1" fmla="val 50000"/>
                <a:gd name="adj2" fmla="val 655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32CAA7E9-220D-834E-B4AA-7B583BA0F5C5}"/>
              </a:ext>
            </a:extLst>
          </p:cNvPr>
          <p:cNvGrpSpPr/>
          <p:nvPr/>
        </p:nvGrpSpPr>
        <p:grpSpPr>
          <a:xfrm>
            <a:off x="6776063" y="3176266"/>
            <a:ext cx="1916383" cy="646651"/>
            <a:chOff x="6776063" y="3255778"/>
            <a:chExt cx="1916383" cy="646651"/>
          </a:xfrm>
        </p:grpSpPr>
        <p:sp>
          <p:nvSpPr>
            <p:cNvPr id="36" name="Rounded Rectangle 35">
              <a:extLst>
                <a:ext uri="{FF2B5EF4-FFF2-40B4-BE49-F238E27FC236}">
                  <a16:creationId xmlns:a16="http://schemas.microsoft.com/office/drawing/2014/main" id="{51F3EC86-3D59-9642-9C37-41D7784F8BEF}"/>
                </a:ext>
              </a:extLst>
            </p:cNvPr>
            <p:cNvSpPr/>
            <p:nvPr/>
          </p:nvSpPr>
          <p:spPr>
            <a:xfrm>
              <a:off x="6776063" y="3397763"/>
              <a:ext cx="1916383" cy="5046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300" dirty="0">
                  <a:latin typeface="Times New Roman" panose="02020603050405020304" pitchFamily="18" charset="0"/>
                  <a:cs typeface="Times New Roman" panose="02020603050405020304" pitchFamily="18" charset="0"/>
                </a:rPr>
                <a:t>Conclusions validating </a:t>
              </a:r>
            </a:p>
            <a:p>
              <a:r>
                <a:rPr lang="en-US" sz="1300" dirty="0">
                  <a:latin typeface="Times New Roman" panose="02020603050405020304" pitchFamily="18" charset="0"/>
                  <a:cs typeface="Times New Roman" panose="02020603050405020304" pitchFamily="18" charset="0"/>
                </a:rPr>
                <a:t>(or not) the hypotheses.</a:t>
              </a:r>
            </a:p>
          </p:txBody>
        </p:sp>
        <p:sp>
          <p:nvSpPr>
            <p:cNvPr id="27" name="Down Arrow 26">
              <a:extLst>
                <a:ext uri="{FF2B5EF4-FFF2-40B4-BE49-F238E27FC236}">
                  <a16:creationId xmlns:a16="http://schemas.microsoft.com/office/drawing/2014/main" id="{C9CACE26-7F61-7B47-B4D6-FEACF1DFD79E}"/>
                </a:ext>
              </a:extLst>
            </p:cNvPr>
            <p:cNvSpPr/>
            <p:nvPr/>
          </p:nvSpPr>
          <p:spPr>
            <a:xfrm>
              <a:off x="7536554" y="3255778"/>
              <a:ext cx="395397" cy="173608"/>
            </a:xfrm>
            <a:prstGeom prst="downArrow">
              <a:avLst>
                <a:gd name="adj1" fmla="val 50000"/>
                <a:gd name="adj2" fmla="val 655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6982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Effect transition="in" filter="fade">
                                      <p:cBhvr>
                                        <p:cTn id="50" dur="500"/>
                                        <p:tgtEl>
                                          <p:spTgt spid="3">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Effect transition="in" filter="fade">
                                      <p:cBhvr>
                                        <p:cTn id="60" dur="500"/>
                                        <p:tgtEl>
                                          <p:spTgt spid="3">
                                            <p:txEl>
                                              <p:pRg st="7" end="7"/>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Effect transition="in" filter="fade">
                                      <p:cBhvr>
                                        <p:cTn id="65" dur="500"/>
                                        <p:tgtEl>
                                          <p:spTgt spid="3">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500"/>
                                        <p:tgtEl>
                                          <p:spTgt spid="3">
                                            <p:txEl>
                                              <p:pRg st="9" end="9"/>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500"/>
                                        <p:tgtEl>
                                          <p:spTgt spid="1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7D3CC-7810-6F43-B32E-D1877B0D317A}"/>
              </a:ext>
            </a:extLst>
          </p:cNvPr>
          <p:cNvSpPr>
            <a:spLocks noGrp="1"/>
          </p:cNvSpPr>
          <p:nvPr>
            <p:ph type="title"/>
          </p:nvPr>
        </p:nvSpPr>
        <p:spPr/>
        <p:txBody>
          <a:bodyPr/>
          <a:lstStyle/>
          <a:p>
            <a:r>
              <a:rPr lang="en-US" dirty="0"/>
              <a:t>Null-Hypothesis Significance Testing</a:t>
            </a:r>
          </a:p>
        </p:txBody>
      </p:sp>
      <p:sp>
        <p:nvSpPr>
          <p:cNvPr id="3" name="Content Placeholder 2">
            <a:extLst>
              <a:ext uri="{FF2B5EF4-FFF2-40B4-BE49-F238E27FC236}">
                <a16:creationId xmlns:a16="http://schemas.microsoft.com/office/drawing/2014/main" id="{9D75D56A-EE86-A94C-9C8E-54511D91B341}"/>
              </a:ext>
            </a:extLst>
          </p:cNvPr>
          <p:cNvSpPr>
            <a:spLocks noGrp="1"/>
          </p:cNvSpPr>
          <p:nvPr>
            <p:ph idx="1"/>
          </p:nvPr>
        </p:nvSpPr>
        <p:spPr/>
        <p:txBody>
          <a:bodyPr>
            <a:normAutofit/>
          </a:bodyPr>
          <a:lstStyle/>
          <a:p>
            <a:r>
              <a:rPr lang="en-US" dirty="0"/>
              <a:t>The goal is to decide whether a particular </a:t>
            </a:r>
            <a:r>
              <a:rPr lang="en-US" dirty="0">
                <a:solidFill>
                  <a:srgbClr val="FF0000"/>
                </a:solidFill>
              </a:rPr>
              <a:t>hypothesis</a:t>
            </a:r>
            <a:r>
              <a:rPr lang="en-US" dirty="0">
                <a:solidFill>
                  <a:schemeClr val="accent1">
                    <a:lumMod val="75000"/>
                  </a:schemeClr>
                </a:solidFill>
              </a:rPr>
              <a:t> </a:t>
            </a:r>
            <a:r>
              <a:rPr lang="en-US" dirty="0"/>
              <a:t>can be rejected.</a:t>
            </a:r>
          </a:p>
          <a:p>
            <a:r>
              <a:rPr lang="en-US" dirty="0"/>
              <a:t>Make a </a:t>
            </a:r>
            <a:r>
              <a:rPr lang="en-US" dirty="0">
                <a:solidFill>
                  <a:srgbClr val="FF0000"/>
                </a:solidFill>
              </a:rPr>
              <a:t>hypothesis</a:t>
            </a:r>
            <a:r>
              <a:rPr lang="en-US" dirty="0"/>
              <a:t> (that you </a:t>
            </a:r>
            <a:r>
              <a:rPr lang="en-US" dirty="0">
                <a:solidFill>
                  <a:srgbClr val="0010FB"/>
                </a:solidFill>
              </a:rPr>
              <a:t>want it to be rejected</a:t>
            </a:r>
            <a:r>
              <a:rPr lang="en-US" dirty="0"/>
              <a:t>): </a:t>
            </a:r>
            <a:r>
              <a:rPr lang="en-US" dirty="0">
                <a:solidFill>
                  <a:srgbClr val="FF0000"/>
                </a:solidFill>
              </a:rPr>
              <a:t>null-hypothesis.</a:t>
            </a:r>
          </a:p>
          <a:p>
            <a:r>
              <a:rPr lang="en-US" u="sng" dirty="0"/>
              <a:t>Assume</a:t>
            </a:r>
            <a:r>
              <a:rPr lang="en-US" dirty="0"/>
              <a:t> that </a:t>
            </a:r>
            <a:r>
              <a:rPr lang="en-US" dirty="0">
                <a:solidFill>
                  <a:srgbClr val="FF0000"/>
                </a:solidFill>
              </a:rPr>
              <a:t>null-hypothesis</a:t>
            </a:r>
            <a:r>
              <a:rPr lang="en-US" dirty="0"/>
              <a:t> is </a:t>
            </a:r>
            <a:r>
              <a:rPr lang="en-US" dirty="0">
                <a:solidFill>
                  <a:srgbClr val="7030A0"/>
                </a:solidFill>
              </a:rPr>
              <a:t>correct</a:t>
            </a:r>
            <a:r>
              <a:rPr lang="en-US" dirty="0"/>
              <a:t>. </a:t>
            </a:r>
          </a:p>
          <a:p>
            <a:r>
              <a:rPr lang="en-US" dirty="0"/>
              <a:t>Calculate the probability of getting an outcome as “extreme” or more than the observed outcome.</a:t>
            </a:r>
          </a:p>
          <a:p>
            <a:pPr lvl="1"/>
            <a:r>
              <a:rPr lang="en-US" dirty="0"/>
              <a:t>This probability is called a “</a:t>
            </a:r>
            <a:r>
              <a:rPr lang="en-US" i="1" dirty="0">
                <a:solidFill>
                  <a:schemeClr val="accent6">
                    <a:lumMod val="50000"/>
                  </a:schemeClr>
                </a:solidFill>
              </a:rPr>
              <a:t>p-</a:t>
            </a:r>
            <a:r>
              <a:rPr lang="en-US" dirty="0">
                <a:solidFill>
                  <a:schemeClr val="accent6">
                    <a:lumMod val="50000"/>
                  </a:schemeClr>
                </a:solidFill>
              </a:rPr>
              <a:t>value</a:t>
            </a:r>
            <a:r>
              <a:rPr lang="en-US" dirty="0"/>
              <a:t>.”</a:t>
            </a:r>
          </a:p>
        </p:txBody>
      </p:sp>
      <p:sp>
        <p:nvSpPr>
          <p:cNvPr id="6" name="Rectangle 5">
            <a:extLst>
              <a:ext uri="{FF2B5EF4-FFF2-40B4-BE49-F238E27FC236}">
                <a16:creationId xmlns:a16="http://schemas.microsoft.com/office/drawing/2014/main" id="{941578F0-7FB7-8248-AF4B-B5E618BDDB41}"/>
              </a:ext>
            </a:extLst>
          </p:cNvPr>
          <p:cNvSpPr/>
          <p:nvPr/>
        </p:nvSpPr>
        <p:spPr>
          <a:xfrm>
            <a:off x="5303283" y="2125506"/>
            <a:ext cx="1138453" cy="369332"/>
          </a:xfrm>
          <a:prstGeom prst="rect">
            <a:avLst/>
          </a:prstGeom>
        </p:spPr>
        <p:txBody>
          <a:bodyPr wrap="none">
            <a:spAutoFit/>
          </a:bodyPr>
          <a:lstStyle/>
          <a:p>
            <a:pPr algn="ctr"/>
            <a:r>
              <a:rPr lang="en-US" i="1" dirty="0">
                <a:latin typeface="Times New Roman" panose="02020603050405020304" pitchFamily="18" charset="0"/>
                <a:cs typeface="Times New Roman" panose="02020603050405020304" pitchFamily="18" charset="0"/>
              </a:rPr>
              <a:t>H</a:t>
            </a:r>
            <a:r>
              <a:rPr lang="en-US" i="1" baseline="-25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 </a:t>
            </a:r>
            <a:r>
              <a:rPr lang="el-GR" b="1" i="1" dirty="0">
                <a:latin typeface="Times New Roman" panose="02020603050405020304" pitchFamily="18" charset="0"/>
                <a:cs typeface="Times New Roman" panose="02020603050405020304" pitchFamily="18" charset="0"/>
              </a:rPr>
              <a:t>θ</a:t>
            </a:r>
            <a:r>
              <a:rPr lang="el-GR" b="1" i="1" baseline="-25000" dirty="0">
                <a:latin typeface="Times New Roman" panose="02020603050405020304" pitchFamily="18" charset="0"/>
                <a:cs typeface="Times New Roman" panose="02020603050405020304" pitchFamily="18" charset="0"/>
              </a:rPr>
              <a:t>1 </a:t>
            </a:r>
            <a:r>
              <a:rPr lang="el-GR" i="1" dirty="0">
                <a:latin typeface="Times New Roman" panose="02020603050405020304" pitchFamily="18" charset="0"/>
                <a:cs typeface="Times New Roman" panose="02020603050405020304" pitchFamily="18" charset="0"/>
              </a:rPr>
              <a:t>=</a:t>
            </a:r>
            <a:r>
              <a:rPr lang="el-GR" b="1" i="1" dirty="0">
                <a:latin typeface="Times New Roman" panose="02020603050405020304" pitchFamily="18" charset="0"/>
                <a:cs typeface="Times New Roman" panose="02020603050405020304" pitchFamily="18" charset="0"/>
              </a:rPr>
              <a:t>θ</a:t>
            </a:r>
            <a:r>
              <a:rPr lang="el-GR" b="1" i="1" baseline="-25000" dirty="0">
                <a:latin typeface="Times New Roman" panose="02020603050405020304" pitchFamily="18" charset="0"/>
                <a:cs typeface="Times New Roman" panose="02020603050405020304" pitchFamily="18" charset="0"/>
              </a:rPr>
              <a:t>2</a:t>
            </a:r>
            <a:endParaRPr lang="el-GR"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40BC73D-4603-7C4D-99F9-2270FE37D6D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7" name="Rectangle 6">
            <a:extLst>
              <a:ext uri="{FF2B5EF4-FFF2-40B4-BE49-F238E27FC236}">
                <a16:creationId xmlns:a16="http://schemas.microsoft.com/office/drawing/2014/main" id="{C8F3BD53-2159-0946-B6D8-3B1981BC2263}"/>
              </a:ext>
            </a:extLst>
          </p:cNvPr>
          <p:cNvSpPr/>
          <p:nvPr/>
        </p:nvSpPr>
        <p:spPr>
          <a:xfrm>
            <a:off x="2686051" y="4733926"/>
            <a:ext cx="3722494" cy="246221"/>
          </a:xfrm>
          <a:prstGeom prst="rect">
            <a:avLst/>
          </a:prstGeom>
        </p:spPr>
        <p:txBody>
          <a:bodyPr wrap="none">
            <a:spAutoFit/>
          </a:bodyPr>
          <a:lstStyle/>
          <a:p>
            <a:pPr algn="ctr"/>
            <a:r>
              <a:rPr lang="en-US" sz="1000" dirty="0">
                <a:solidFill>
                  <a:srgbClr val="0010FB"/>
                </a:solidFill>
                <a:latin typeface="Arial" panose="020B0604020202020204" pitchFamily="34" charset="0"/>
              </a:rPr>
              <a:t>(</a:t>
            </a:r>
            <a:r>
              <a:rPr lang="en-US" sz="1000" dirty="0" err="1">
                <a:solidFill>
                  <a:srgbClr val="0010FB"/>
                </a:solidFill>
                <a:latin typeface="Arial" panose="020B0604020202020204" pitchFamily="34" charset="0"/>
              </a:rPr>
              <a:t>Søgaard</a:t>
            </a:r>
            <a:r>
              <a:rPr lang="en-US" sz="1000" dirty="0">
                <a:solidFill>
                  <a:srgbClr val="0010FB"/>
                </a:solidFill>
                <a:latin typeface="Arial" panose="020B0604020202020204" pitchFamily="34" charset="0"/>
              </a:rPr>
              <a:t> et al., 2014; Koehn, 2004; </a:t>
            </a:r>
            <a:r>
              <a:rPr lang="en-US" sz="1000" dirty="0" err="1">
                <a:solidFill>
                  <a:srgbClr val="0010FB"/>
                </a:solidFill>
                <a:latin typeface="Arial" panose="020B0604020202020204" pitchFamily="34" charset="0"/>
              </a:rPr>
              <a:t>Dror</a:t>
            </a:r>
            <a:r>
              <a:rPr lang="en-US" sz="1000" dirty="0">
                <a:solidFill>
                  <a:srgbClr val="0010FB"/>
                </a:solidFill>
                <a:latin typeface="Arial" panose="020B0604020202020204" pitchFamily="34" charset="0"/>
              </a:rPr>
              <a:t> and </a:t>
            </a:r>
            <a:r>
              <a:rPr lang="en-US" sz="1000" dirty="0" err="1">
                <a:solidFill>
                  <a:srgbClr val="0010FB"/>
                </a:solidFill>
                <a:latin typeface="Arial" panose="020B0604020202020204" pitchFamily="34" charset="0"/>
              </a:rPr>
              <a:t>Reichart</a:t>
            </a:r>
            <a:r>
              <a:rPr lang="en-US" sz="1000" dirty="0">
                <a:solidFill>
                  <a:srgbClr val="0010FB"/>
                </a:solidFill>
                <a:latin typeface="Arial" panose="020B0604020202020204" pitchFamily="34" charset="0"/>
              </a:rPr>
              <a:t>, 2018)</a:t>
            </a:r>
            <a:endParaRPr lang="en-US" sz="1000" dirty="0">
              <a:solidFill>
                <a:srgbClr val="0010FB"/>
              </a:solidFill>
            </a:endParaRPr>
          </a:p>
        </p:txBody>
      </p:sp>
      <p:sp>
        <p:nvSpPr>
          <p:cNvPr id="8" name="Rounded Rectangular Callout 7">
            <a:extLst>
              <a:ext uri="{FF2B5EF4-FFF2-40B4-BE49-F238E27FC236}">
                <a16:creationId xmlns:a16="http://schemas.microsoft.com/office/drawing/2014/main" id="{2BEE4574-E05B-FF47-8159-3D789B18DE49}"/>
              </a:ext>
            </a:extLst>
          </p:cNvPr>
          <p:cNvSpPr/>
          <p:nvPr/>
        </p:nvSpPr>
        <p:spPr>
          <a:xfrm>
            <a:off x="6408545" y="3109092"/>
            <a:ext cx="1891393" cy="510141"/>
          </a:xfrm>
          <a:prstGeom prst="wedgeRoundRectCallout">
            <a:avLst>
              <a:gd name="adj1" fmla="val -26000"/>
              <a:gd name="adj2" fmla="val -967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e.g., a bigger accuracy improvement. </a:t>
            </a:r>
          </a:p>
        </p:txBody>
      </p:sp>
    </p:spTree>
    <p:extLst>
      <p:ext uri="{BB962C8B-B14F-4D97-AF65-F5344CB8AC3E}">
        <p14:creationId xmlns:p14="http://schemas.microsoft.com/office/powerpoint/2010/main" val="9731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B8492-9097-F04E-9C3E-F52792AFB4FC}"/>
              </a:ext>
            </a:extLst>
          </p:cNvPr>
          <p:cNvSpPr>
            <a:spLocks noGrp="1"/>
          </p:cNvSpPr>
          <p:nvPr>
            <p:ph type="title"/>
          </p:nvPr>
        </p:nvSpPr>
        <p:spPr/>
        <p:txBody>
          <a:bodyPr>
            <a:normAutofit/>
          </a:bodyPr>
          <a:lstStyle/>
          <a:p>
            <a:r>
              <a:rPr lang="en-US" dirty="0"/>
              <a:t>P-value, Visualized</a:t>
            </a:r>
          </a:p>
        </p:txBody>
      </p:sp>
      <p:sp>
        <p:nvSpPr>
          <p:cNvPr id="3" name="Content Placeholder 2">
            <a:extLst>
              <a:ext uri="{FF2B5EF4-FFF2-40B4-BE49-F238E27FC236}">
                <a16:creationId xmlns:a16="http://schemas.microsoft.com/office/drawing/2014/main" id="{1CE2B33A-889A-B548-8A63-35B44988AEA2}"/>
              </a:ext>
            </a:extLst>
          </p:cNvPr>
          <p:cNvSpPr>
            <a:spLocks noGrp="1"/>
          </p:cNvSpPr>
          <p:nvPr>
            <p:ph idx="1"/>
          </p:nvPr>
        </p:nvSpPr>
        <p:spPr>
          <a:xfrm>
            <a:off x="490765" y="1369219"/>
            <a:ext cx="8192837" cy="1628590"/>
          </a:xfrm>
        </p:spPr>
        <p:txBody>
          <a:bodyPr>
            <a:normAutofit/>
          </a:bodyPr>
          <a:lstStyle/>
          <a:p>
            <a:r>
              <a:rPr lang="en-US" sz="1800" dirty="0">
                <a:solidFill>
                  <a:srgbClr val="FF0000"/>
                </a:solidFill>
              </a:rPr>
              <a:t>Null-hypothesis: </a:t>
            </a:r>
            <a:r>
              <a:rPr lang="en-US" sz="1800" dirty="0"/>
              <a:t>a hypothesis you </a:t>
            </a:r>
            <a:r>
              <a:rPr lang="en-US" sz="1800" dirty="0">
                <a:solidFill>
                  <a:srgbClr val="0010FB"/>
                </a:solidFill>
              </a:rPr>
              <a:t>want to reject</a:t>
            </a:r>
            <a:r>
              <a:rPr lang="en-US" sz="1800" dirty="0"/>
              <a:t> &amp; </a:t>
            </a:r>
            <a:r>
              <a:rPr lang="en-US" sz="1800" u="sng" dirty="0"/>
              <a:t>assume</a:t>
            </a:r>
            <a:r>
              <a:rPr lang="en-US" sz="1800" dirty="0"/>
              <a:t> that it is </a:t>
            </a:r>
            <a:r>
              <a:rPr lang="en-US" sz="1800" dirty="0">
                <a:solidFill>
                  <a:srgbClr val="7030A0"/>
                </a:solidFill>
              </a:rPr>
              <a:t>correct</a:t>
            </a:r>
            <a:r>
              <a:rPr lang="en-US" sz="1800" dirty="0"/>
              <a:t>. </a:t>
            </a:r>
          </a:p>
          <a:p>
            <a:r>
              <a:rPr lang="en-US" sz="1800" b="1" dirty="0"/>
              <a:t>P</a:t>
            </a:r>
            <a:r>
              <a:rPr lang="en-US" sz="1800" b="1" i="1" dirty="0"/>
              <a:t>-</a:t>
            </a:r>
            <a:r>
              <a:rPr lang="en-US" sz="1800" b="1" dirty="0"/>
              <a:t>value:</a:t>
            </a:r>
            <a:r>
              <a:rPr lang="en-US" sz="1800" dirty="0"/>
              <a:t> the probability of getting an </a:t>
            </a:r>
            <a:r>
              <a:rPr lang="en-US" sz="1800" b="1" dirty="0"/>
              <a:t>outcome</a:t>
            </a:r>
            <a:r>
              <a:rPr lang="en-US" sz="1800" dirty="0"/>
              <a:t> as </a:t>
            </a:r>
            <a:r>
              <a:rPr lang="en-US" sz="1800" b="1" dirty="0"/>
              <a:t>“extreme”</a:t>
            </a:r>
            <a:r>
              <a:rPr lang="en-US" sz="1800" dirty="0"/>
              <a:t> or more than the </a:t>
            </a:r>
            <a:r>
              <a:rPr lang="en-US" sz="1800" b="1" dirty="0"/>
              <a:t>observed</a:t>
            </a:r>
            <a:r>
              <a:rPr lang="en-US" sz="1800" dirty="0"/>
              <a:t> outcome.</a:t>
            </a:r>
          </a:p>
          <a:p>
            <a:r>
              <a:rPr lang="en-US" sz="1800" dirty="0"/>
              <a:t>A </a:t>
            </a:r>
            <a:r>
              <a:rPr lang="en-US" sz="1800" dirty="0">
                <a:solidFill>
                  <a:schemeClr val="accent6">
                    <a:lumMod val="75000"/>
                  </a:schemeClr>
                </a:solidFill>
              </a:rPr>
              <a:t>small</a:t>
            </a:r>
            <a:r>
              <a:rPr lang="en-US" sz="1800" dirty="0">
                <a:solidFill>
                  <a:srgbClr val="FF0000"/>
                </a:solidFill>
              </a:rPr>
              <a:t> </a:t>
            </a:r>
            <a:r>
              <a:rPr lang="en-US" sz="1800" dirty="0"/>
              <a:t>p-value is used as a </a:t>
            </a:r>
            <a:r>
              <a:rPr lang="en-US" sz="1800" dirty="0">
                <a:solidFill>
                  <a:schemeClr val="accent6">
                    <a:lumMod val="75000"/>
                  </a:schemeClr>
                </a:solidFill>
              </a:rPr>
              <a:t>stronger</a:t>
            </a:r>
            <a:r>
              <a:rPr lang="en-US" sz="1800" dirty="0">
                <a:solidFill>
                  <a:srgbClr val="FF0000"/>
                </a:solidFill>
              </a:rPr>
              <a:t> </a:t>
            </a:r>
            <a:r>
              <a:rPr lang="en-US" sz="1800" dirty="0"/>
              <a:t>evidence towards </a:t>
            </a:r>
            <a:r>
              <a:rPr lang="en-US" sz="1800" dirty="0">
                <a:solidFill>
                  <a:srgbClr val="0010FB"/>
                </a:solidFill>
              </a:rPr>
              <a:t>rejecting</a:t>
            </a:r>
            <a:r>
              <a:rPr lang="en-US" sz="1800" dirty="0"/>
              <a:t> the </a:t>
            </a:r>
            <a:r>
              <a:rPr lang="en-US" sz="1800" dirty="0">
                <a:solidFill>
                  <a:srgbClr val="FF0000"/>
                </a:solidFill>
              </a:rPr>
              <a:t>null-hypothesis</a:t>
            </a:r>
            <a:r>
              <a:rPr lang="en-US" sz="1800" dirty="0"/>
              <a:t>.</a:t>
            </a:r>
            <a:endParaRPr lang="en-US" sz="1800" dirty="0">
              <a:latin typeface="Calibri" panose="020F0502020204030204" pitchFamily="34" charset="0"/>
              <a:cs typeface="Calibri" panose="020F0502020204030204" pitchFamily="34" charset="0"/>
            </a:endParaRPr>
          </a:p>
          <a:p>
            <a:endParaRPr lang="en-US" dirty="0"/>
          </a:p>
        </p:txBody>
      </p:sp>
      <p:sp>
        <p:nvSpPr>
          <p:cNvPr id="5" name="Slide Number Placeholder 4">
            <a:extLst>
              <a:ext uri="{FF2B5EF4-FFF2-40B4-BE49-F238E27FC236}">
                <a16:creationId xmlns:a16="http://schemas.microsoft.com/office/drawing/2014/main" id="{B65BF38B-8A93-DF4E-8553-F692DC08276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9" name="Picture 8">
            <a:extLst>
              <a:ext uri="{FF2B5EF4-FFF2-40B4-BE49-F238E27FC236}">
                <a16:creationId xmlns:a16="http://schemas.microsoft.com/office/drawing/2014/main" id="{7F4C3DEF-0F00-A944-8937-A7A1F2AA059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400000"/>
                    </a14:imgEffect>
                    <a14:imgEffect>
                      <a14:brightnessContrast bright="40000" contrast="40000"/>
                    </a14:imgEffect>
                  </a14:imgLayer>
                </a14:imgProps>
              </a:ext>
            </a:extLst>
          </a:blip>
          <a:stretch>
            <a:fillRect/>
          </a:stretch>
        </p:blipFill>
        <p:spPr>
          <a:xfrm rot="184133">
            <a:off x="1415239" y="2966767"/>
            <a:ext cx="2109604" cy="1889592"/>
          </a:xfrm>
          <a:prstGeom prst="rect">
            <a:avLst/>
          </a:prstGeom>
          <a:ln>
            <a:noFill/>
          </a:ln>
        </p:spPr>
      </p:pic>
      <p:pic>
        <p:nvPicPr>
          <p:cNvPr id="10" name="Picture 9">
            <a:extLst>
              <a:ext uri="{FF2B5EF4-FFF2-40B4-BE49-F238E27FC236}">
                <a16:creationId xmlns:a16="http://schemas.microsoft.com/office/drawing/2014/main" id="{90C989B8-B89A-C34C-87B7-E7C04064A5C4}"/>
              </a:ext>
            </a:extLst>
          </p:cNvPr>
          <p:cNvPicPr>
            <a:picLocks noChangeAspect="1"/>
          </p:cNvPicPr>
          <p:nvPr/>
        </p:nvPicPr>
        <p:blipFill>
          <a:blip r:embed="rId5">
            <a:alphaModFix/>
            <a:biLevel thresh="50000"/>
            <a:extLst>
              <a:ext uri="{BEBA8EAE-BF5A-486C-A8C5-ECC9F3942E4B}">
                <a14:imgProps xmlns:a14="http://schemas.microsoft.com/office/drawing/2010/main">
                  <a14:imgLayer r:embed="rId6">
                    <a14:imgEffect>
                      <a14:colorTemperature colorTemp="4700"/>
                    </a14:imgEffect>
                    <a14:imgEffect>
                      <a14:saturation sat="0"/>
                    </a14:imgEffect>
                  </a14:imgLayer>
                </a14:imgProps>
              </a:ext>
            </a:extLst>
          </a:blip>
          <a:stretch>
            <a:fillRect/>
          </a:stretch>
        </p:blipFill>
        <p:spPr>
          <a:xfrm rot="184133">
            <a:off x="1668429" y="3196614"/>
            <a:ext cx="1616350" cy="1447780"/>
          </a:xfrm>
          <a:prstGeom prst="rect">
            <a:avLst/>
          </a:prstGeom>
        </p:spPr>
      </p:pic>
      <p:grpSp>
        <p:nvGrpSpPr>
          <p:cNvPr id="36" name="Group 35">
            <a:extLst>
              <a:ext uri="{FF2B5EF4-FFF2-40B4-BE49-F238E27FC236}">
                <a16:creationId xmlns:a16="http://schemas.microsoft.com/office/drawing/2014/main" id="{BD2EA718-D8E2-A84F-899B-1F6894555952}"/>
              </a:ext>
            </a:extLst>
          </p:cNvPr>
          <p:cNvGrpSpPr/>
          <p:nvPr/>
        </p:nvGrpSpPr>
        <p:grpSpPr>
          <a:xfrm>
            <a:off x="1974759" y="3268780"/>
            <a:ext cx="988038" cy="638246"/>
            <a:chOff x="1974759" y="3268780"/>
            <a:chExt cx="988038" cy="638246"/>
          </a:xfrm>
        </p:grpSpPr>
        <p:sp>
          <p:nvSpPr>
            <p:cNvPr id="12" name="Oval 11">
              <a:extLst>
                <a:ext uri="{FF2B5EF4-FFF2-40B4-BE49-F238E27FC236}">
                  <a16:creationId xmlns:a16="http://schemas.microsoft.com/office/drawing/2014/main" id="{87E1EDA7-256F-BE43-B55A-56FAEDE6EFA7}"/>
                </a:ext>
              </a:extLst>
            </p:cNvPr>
            <p:cNvSpPr/>
            <p:nvPr/>
          </p:nvSpPr>
          <p:spPr>
            <a:xfrm rot="184133">
              <a:off x="2770937" y="3268780"/>
              <a:ext cx="77923" cy="72239"/>
            </a:xfrm>
            <a:prstGeom prst="ellipse">
              <a:avLst/>
            </a:prstGeom>
            <a:solidFill>
              <a:schemeClr val="accent1">
                <a:lumMod val="20000"/>
                <a:lumOff val="8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02106B1-9459-2A4C-909B-D0C0FCBBFECF}"/>
                </a:ext>
              </a:extLst>
            </p:cNvPr>
            <p:cNvSpPr txBox="1"/>
            <p:nvPr/>
          </p:nvSpPr>
          <p:spPr>
            <a:xfrm>
              <a:off x="1974759" y="3383806"/>
              <a:ext cx="988038" cy="523220"/>
            </a:xfrm>
            <a:prstGeom prst="rect">
              <a:avLst/>
            </a:prstGeom>
            <a:noFill/>
          </p:spPr>
          <p:txBody>
            <a:bodyPr wrap="square" rtlCol="0">
              <a:spAutoFit/>
            </a:bodyPr>
            <a:lstStyle/>
            <a:p>
              <a:pPr algn="ctr"/>
              <a:r>
                <a:rPr lang="en-US" sz="1400" i="1" dirty="0">
                  <a:solidFill>
                    <a:schemeClr val="bg1"/>
                  </a:solidFill>
                </a:rPr>
                <a:t>the actual</a:t>
              </a:r>
              <a:br>
                <a:rPr lang="en-US" sz="1400" i="1" dirty="0">
                  <a:solidFill>
                    <a:schemeClr val="bg1"/>
                  </a:solidFill>
                </a:rPr>
              </a:br>
              <a:r>
                <a:rPr lang="en-US" sz="1400" i="1" dirty="0">
                  <a:solidFill>
                    <a:schemeClr val="bg1"/>
                  </a:solidFill>
                </a:rPr>
                <a:t>outcome</a:t>
              </a:r>
            </a:p>
          </p:txBody>
        </p:sp>
        <p:cxnSp>
          <p:nvCxnSpPr>
            <p:cNvPr id="14" name="Straight Arrow Connector 13">
              <a:extLst>
                <a:ext uri="{FF2B5EF4-FFF2-40B4-BE49-F238E27FC236}">
                  <a16:creationId xmlns:a16="http://schemas.microsoft.com/office/drawing/2014/main" id="{ED0C1779-19EA-4644-928A-C42238E1AAD6}"/>
                </a:ext>
              </a:extLst>
            </p:cNvPr>
            <p:cNvCxnSpPr>
              <a:cxnSpLocks/>
            </p:cNvCxnSpPr>
            <p:nvPr/>
          </p:nvCxnSpPr>
          <p:spPr>
            <a:xfrm rot="184133" flipV="1">
              <a:off x="2579774" y="3318561"/>
              <a:ext cx="153300" cy="127340"/>
            </a:xfrm>
            <a:prstGeom prst="straightConnector1">
              <a:avLst/>
            </a:prstGeom>
            <a:ln w="12700">
              <a:solidFill>
                <a:schemeClr val="bg1"/>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E29D12F2-ADE7-2B49-804E-476D3E601023}"/>
              </a:ext>
            </a:extLst>
          </p:cNvPr>
          <p:cNvGrpSpPr/>
          <p:nvPr/>
        </p:nvGrpSpPr>
        <p:grpSpPr>
          <a:xfrm>
            <a:off x="2863596" y="2897487"/>
            <a:ext cx="1370595" cy="523220"/>
            <a:chOff x="2857202" y="2897487"/>
            <a:chExt cx="1370595" cy="523220"/>
          </a:xfrm>
        </p:grpSpPr>
        <p:cxnSp>
          <p:nvCxnSpPr>
            <p:cNvPr id="15" name="Straight Arrow Connector 14">
              <a:extLst>
                <a:ext uri="{FF2B5EF4-FFF2-40B4-BE49-F238E27FC236}">
                  <a16:creationId xmlns:a16="http://schemas.microsoft.com/office/drawing/2014/main" id="{82B4A800-4399-E04D-B429-70A17B0BC013}"/>
                </a:ext>
              </a:extLst>
            </p:cNvPr>
            <p:cNvCxnSpPr>
              <a:cxnSpLocks/>
            </p:cNvCxnSpPr>
            <p:nvPr/>
          </p:nvCxnSpPr>
          <p:spPr>
            <a:xfrm rot="184133" flipH="1">
              <a:off x="3004797" y="3221797"/>
              <a:ext cx="295689" cy="123327"/>
            </a:xfrm>
            <a:prstGeom prst="straightConnector1">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6" name="Left Brace 15">
              <a:extLst>
                <a:ext uri="{FF2B5EF4-FFF2-40B4-BE49-F238E27FC236}">
                  <a16:creationId xmlns:a16="http://schemas.microsoft.com/office/drawing/2014/main" id="{32B7683C-B8DC-5A46-835D-85A3FDE9A043}"/>
                </a:ext>
              </a:extLst>
            </p:cNvPr>
            <p:cNvSpPr/>
            <p:nvPr/>
          </p:nvSpPr>
          <p:spPr>
            <a:xfrm rot="2974117" flipH="1">
              <a:off x="2923696" y="3181400"/>
              <a:ext cx="38343" cy="171331"/>
            </a:xfrm>
            <a:prstGeom prst="leftBrace">
              <a:avLst>
                <a:gd name="adj1" fmla="val 79350"/>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C92B275C-DD7D-7144-AC92-39B9D86864C4}"/>
                </a:ext>
              </a:extLst>
            </p:cNvPr>
            <p:cNvSpPr txBox="1"/>
            <p:nvPr/>
          </p:nvSpPr>
          <p:spPr>
            <a:xfrm>
              <a:off x="3116558" y="2897487"/>
              <a:ext cx="1111239" cy="523220"/>
            </a:xfrm>
            <a:prstGeom prst="rect">
              <a:avLst/>
            </a:prstGeom>
            <a:noFill/>
          </p:spPr>
          <p:txBody>
            <a:bodyPr wrap="square" rtlCol="0">
              <a:spAutoFit/>
            </a:bodyPr>
            <a:lstStyle/>
            <a:p>
              <a:pPr algn="ctr"/>
              <a:r>
                <a:rPr lang="en-US" sz="1400" i="1" dirty="0"/>
                <a:t>“extremer” </a:t>
              </a:r>
              <a:br>
                <a:rPr lang="en-US" sz="1400" i="1" dirty="0"/>
              </a:br>
              <a:r>
                <a:rPr lang="en-US" sz="1400" i="1" dirty="0"/>
                <a:t>outcomes</a:t>
              </a:r>
            </a:p>
          </p:txBody>
        </p:sp>
      </p:grpSp>
      <p:sp>
        <p:nvSpPr>
          <p:cNvPr id="18" name="TextBox 17">
            <a:extLst>
              <a:ext uri="{FF2B5EF4-FFF2-40B4-BE49-F238E27FC236}">
                <a16:creationId xmlns:a16="http://schemas.microsoft.com/office/drawing/2014/main" id="{7B887B88-3CD3-7B42-B1F7-B65CB71F2B8A}"/>
              </a:ext>
            </a:extLst>
          </p:cNvPr>
          <p:cNvSpPr txBox="1"/>
          <p:nvPr/>
        </p:nvSpPr>
        <p:spPr>
          <a:xfrm>
            <a:off x="1440292" y="4370790"/>
            <a:ext cx="2003920" cy="338554"/>
          </a:xfrm>
          <a:prstGeom prst="rect">
            <a:avLst/>
          </a:prstGeom>
          <a:noFill/>
        </p:spPr>
        <p:txBody>
          <a:bodyPr wrap="square" rtlCol="0">
            <a:spAutoFit/>
          </a:bodyPr>
          <a:lstStyle/>
          <a:p>
            <a:pPr algn="ctr"/>
            <a:r>
              <a:rPr lang="en-US" sz="1600" i="1" dirty="0">
                <a:solidFill>
                  <a:schemeClr val="bg1"/>
                </a:solidFill>
              </a:rPr>
              <a:t>all possible outcomes</a:t>
            </a:r>
          </a:p>
        </p:txBody>
      </p:sp>
      <p:grpSp>
        <p:nvGrpSpPr>
          <p:cNvPr id="38" name="Group 37">
            <a:extLst>
              <a:ext uri="{FF2B5EF4-FFF2-40B4-BE49-F238E27FC236}">
                <a16:creationId xmlns:a16="http://schemas.microsoft.com/office/drawing/2014/main" id="{C20B4E73-2C6E-5841-BB2B-0DC520D311B6}"/>
              </a:ext>
            </a:extLst>
          </p:cNvPr>
          <p:cNvGrpSpPr/>
          <p:nvPr/>
        </p:nvGrpSpPr>
        <p:grpSpPr>
          <a:xfrm>
            <a:off x="5854293" y="2931382"/>
            <a:ext cx="2109604" cy="1889592"/>
            <a:chOff x="5854293" y="2931382"/>
            <a:chExt cx="2109604" cy="1889592"/>
          </a:xfrm>
        </p:grpSpPr>
        <p:pic>
          <p:nvPicPr>
            <p:cNvPr id="23" name="Picture 22">
              <a:extLst>
                <a:ext uri="{FF2B5EF4-FFF2-40B4-BE49-F238E27FC236}">
                  <a16:creationId xmlns:a16="http://schemas.microsoft.com/office/drawing/2014/main" id="{62BBECE5-EEB6-5D4A-9838-5706B5C9A4B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4700"/>
                      </a14:imgEffect>
                      <a14:imgEffect>
                        <a14:saturation sat="400000"/>
                      </a14:imgEffect>
                      <a14:imgEffect>
                        <a14:brightnessContrast bright="40000" contrast="40000"/>
                      </a14:imgEffect>
                    </a14:imgLayer>
                  </a14:imgProps>
                </a:ext>
              </a:extLst>
            </a:blip>
            <a:stretch>
              <a:fillRect/>
            </a:stretch>
          </p:blipFill>
          <p:spPr>
            <a:xfrm rot="184133">
              <a:off x="5854293" y="2931382"/>
              <a:ext cx="2109604" cy="1889592"/>
            </a:xfrm>
            <a:prstGeom prst="rect">
              <a:avLst/>
            </a:prstGeom>
            <a:ln>
              <a:noFill/>
            </a:ln>
          </p:spPr>
        </p:pic>
        <p:pic>
          <p:nvPicPr>
            <p:cNvPr id="24" name="Picture 23">
              <a:extLst>
                <a:ext uri="{FF2B5EF4-FFF2-40B4-BE49-F238E27FC236}">
                  <a16:creationId xmlns:a16="http://schemas.microsoft.com/office/drawing/2014/main" id="{4BC067A5-57EB-7E46-8678-31F17487D9D6}"/>
                </a:ext>
              </a:extLst>
            </p:cNvPr>
            <p:cNvPicPr>
              <a:picLocks noChangeAspect="1"/>
            </p:cNvPicPr>
            <p:nvPr/>
          </p:nvPicPr>
          <p:blipFill>
            <a:blip r:embed="rId5">
              <a:alphaModFix/>
              <a:biLevel thresh="50000"/>
              <a:extLst>
                <a:ext uri="{BEBA8EAE-BF5A-486C-A8C5-ECC9F3942E4B}">
                  <a14:imgProps xmlns:a14="http://schemas.microsoft.com/office/drawing/2010/main">
                    <a14:imgLayer r:embed="rId8">
                      <a14:imgEffect>
                        <a14:colorTemperature colorTemp="4700"/>
                      </a14:imgEffect>
                      <a14:imgEffect>
                        <a14:saturation sat="0"/>
                      </a14:imgEffect>
                    </a14:imgLayer>
                  </a14:imgProps>
                </a:ext>
              </a:extLst>
            </a:blip>
            <a:stretch>
              <a:fillRect/>
            </a:stretch>
          </p:blipFill>
          <p:spPr>
            <a:xfrm rot="184133">
              <a:off x="6282267" y="3364231"/>
              <a:ext cx="1242081" cy="1112544"/>
            </a:xfrm>
            <a:prstGeom prst="rect">
              <a:avLst/>
            </a:prstGeom>
          </p:spPr>
        </p:pic>
        <p:sp>
          <p:nvSpPr>
            <p:cNvPr id="26" name="Oval 25">
              <a:extLst>
                <a:ext uri="{FF2B5EF4-FFF2-40B4-BE49-F238E27FC236}">
                  <a16:creationId xmlns:a16="http://schemas.microsoft.com/office/drawing/2014/main" id="{DE0372B5-D72E-1041-8ECF-D30972D60387}"/>
                </a:ext>
              </a:extLst>
            </p:cNvPr>
            <p:cNvSpPr/>
            <p:nvPr/>
          </p:nvSpPr>
          <p:spPr>
            <a:xfrm rot="184133">
              <a:off x="7153024" y="3418341"/>
              <a:ext cx="77923" cy="72239"/>
            </a:xfrm>
            <a:prstGeom prst="ellipse">
              <a:avLst/>
            </a:prstGeom>
            <a:solidFill>
              <a:schemeClr val="accent1">
                <a:lumMod val="20000"/>
                <a:lumOff val="8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E2B53EC2-998C-7C4B-84EF-F0B02D9870C0}"/>
              </a:ext>
            </a:extLst>
          </p:cNvPr>
          <p:cNvSpPr/>
          <p:nvPr/>
        </p:nvSpPr>
        <p:spPr>
          <a:xfrm>
            <a:off x="8111607" y="3682368"/>
            <a:ext cx="595035" cy="584775"/>
          </a:xfrm>
          <a:prstGeom prst="rect">
            <a:avLst/>
          </a:prstGeom>
        </p:spPr>
        <p:txBody>
          <a:bodyPr wrap="none">
            <a:spAutoFit/>
          </a:bodyPr>
          <a:lstStyle/>
          <a:p>
            <a:r>
              <a:rPr lang="en-US" sz="3200" dirty="0"/>
              <a:t>😭</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F9BFFE2F-DB9E-8149-B3E7-D1542E266CC2}"/>
                  </a:ext>
                </a:extLst>
              </p:cNvPr>
              <p:cNvSpPr txBox="1"/>
              <p:nvPr/>
            </p:nvSpPr>
            <p:spPr>
              <a:xfrm>
                <a:off x="3650375" y="3839204"/>
                <a:ext cx="2033189" cy="627416"/>
              </a:xfrm>
              <a:prstGeom prst="rect">
                <a:avLst/>
              </a:prstGeom>
              <a:noFill/>
            </p:spPr>
            <p:txBody>
              <a:bodyPr wrap="square" rtlCol="0">
                <a:spAutoFit/>
              </a:bodyPr>
              <a:lstStyle/>
              <a:p>
                <a:pPr algn="ctr"/>
                <a:r>
                  <a:rPr lang="en-US" i="1" dirty="0"/>
                  <a:t>p-value=</a:t>
                </a:r>
                <a14:m>
                  <m:oMath xmlns:m="http://schemas.openxmlformats.org/officeDocument/2006/math">
                    <m:r>
                      <a:rPr lang="en-US" sz="2400" b="0" i="1" smtClean="0">
                        <a:latin typeface="Cambria Math" panose="02040503050406030204" pitchFamily="18" charset="0"/>
                      </a:rPr>
                      <m:t> </m:t>
                    </m:r>
                    <m:f>
                      <m:fPr>
                        <m:ctrlPr>
                          <a:rPr lang="en-US" sz="2400" i="1" smtClean="0">
                            <a:latin typeface="Cambria Math" panose="02040503050406030204" pitchFamily="18" charset="0"/>
                          </a:rPr>
                        </m:ctrlPr>
                      </m:fPr>
                      <m:num>
                        <m:r>
                          <m:rPr>
                            <m:nor/>
                          </m:rPr>
                          <a:rPr lang="en-US" sz="2400" smtClean="0">
                            <a:solidFill>
                              <a:srgbClr val="3D63A7"/>
                            </a:solidFill>
                          </a:rPr>
                          <m:t>●</m:t>
                        </m:r>
                      </m:num>
                      <m:den>
                        <m:r>
                          <m:rPr>
                            <m:nor/>
                          </m:rPr>
                          <a:rPr lang="en-US" sz="2400">
                            <a:solidFill>
                              <a:srgbClr val="3D63A7"/>
                            </a:solidFill>
                          </a:rPr>
                          <m:t>●</m:t>
                        </m:r>
                        <m:r>
                          <a:rPr lang="en-US" sz="2400" b="0" i="1" smtClean="0">
                            <a:latin typeface="Cambria Math" panose="02040503050406030204" pitchFamily="18" charset="0"/>
                          </a:rPr>
                          <m:t>+</m:t>
                        </m:r>
                        <m:r>
                          <m:rPr>
                            <m:nor/>
                          </m:rPr>
                          <a:rPr lang="en-US" sz="2400" b="0" i="0" smtClean="0">
                            <a:latin typeface="Cambria Math" panose="02040503050406030204" pitchFamily="18" charset="0"/>
                          </a:rPr>
                          <m:t> </m:t>
                        </m:r>
                        <m:r>
                          <m:rPr>
                            <m:nor/>
                          </m:rPr>
                          <a:rPr lang="en-US" sz="2400" smtClean="0">
                            <a:solidFill>
                              <a:srgbClr val="000000"/>
                            </a:solidFill>
                          </a:rPr>
                          <m:t>●</m:t>
                        </m:r>
                      </m:den>
                    </m:f>
                  </m:oMath>
                </a14:m>
                <a:endParaRPr lang="en-US" sz="2400" i="1" dirty="0"/>
              </a:p>
            </p:txBody>
          </p:sp>
        </mc:Choice>
        <mc:Fallback>
          <p:sp>
            <p:nvSpPr>
              <p:cNvPr id="34" name="TextBox 33">
                <a:extLst>
                  <a:ext uri="{FF2B5EF4-FFF2-40B4-BE49-F238E27FC236}">
                    <a16:creationId xmlns:a16="http://schemas.microsoft.com/office/drawing/2014/main" id="{F9BFFE2F-DB9E-8149-B3E7-D1542E266CC2}"/>
                  </a:ext>
                </a:extLst>
              </p:cNvPr>
              <p:cNvSpPr txBox="1">
                <a:spLocks noRot="1" noChangeAspect="1" noMove="1" noResize="1" noEditPoints="1" noAdjustHandles="1" noChangeArrowheads="1" noChangeShapeType="1" noTextEdit="1"/>
              </p:cNvSpPr>
              <p:nvPr/>
            </p:nvSpPr>
            <p:spPr>
              <a:xfrm>
                <a:off x="3650375" y="3839204"/>
                <a:ext cx="2033189" cy="627416"/>
              </a:xfrm>
              <a:prstGeom prst="rect">
                <a:avLst/>
              </a:prstGeom>
              <a:blipFill>
                <a:blip r:embed="rId9"/>
                <a:stretch>
                  <a:fillRect b="-25490"/>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D31A6CA7-6F5D-554C-8E3F-9D3D30505216}"/>
              </a:ext>
            </a:extLst>
          </p:cNvPr>
          <p:cNvSpPr txBox="1"/>
          <p:nvPr/>
        </p:nvSpPr>
        <p:spPr>
          <a:xfrm>
            <a:off x="7844233" y="3224711"/>
            <a:ext cx="1111239" cy="523220"/>
          </a:xfrm>
          <a:prstGeom prst="rect">
            <a:avLst/>
          </a:prstGeom>
          <a:noFill/>
        </p:spPr>
        <p:txBody>
          <a:bodyPr wrap="square" rtlCol="0">
            <a:spAutoFit/>
          </a:bodyPr>
          <a:lstStyle/>
          <a:p>
            <a:pPr algn="ctr"/>
            <a:r>
              <a:rPr lang="en-US" sz="1400" i="1" dirty="0"/>
              <a:t>bigger</a:t>
            </a:r>
          </a:p>
          <a:p>
            <a:pPr algn="ctr"/>
            <a:r>
              <a:rPr lang="en-US" sz="1400" i="1" dirty="0"/>
              <a:t>p-value</a:t>
            </a:r>
          </a:p>
        </p:txBody>
      </p:sp>
      <p:sp>
        <p:nvSpPr>
          <p:cNvPr id="39" name="Rounded Rectangle 38">
            <a:extLst>
              <a:ext uri="{FF2B5EF4-FFF2-40B4-BE49-F238E27FC236}">
                <a16:creationId xmlns:a16="http://schemas.microsoft.com/office/drawing/2014/main" id="{EE44AF93-6967-974A-AA87-7ACFD19FCC24}"/>
              </a:ext>
            </a:extLst>
          </p:cNvPr>
          <p:cNvSpPr/>
          <p:nvPr/>
        </p:nvSpPr>
        <p:spPr>
          <a:xfrm>
            <a:off x="4182605" y="1760290"/>
            <a:ext cx="907580" cy="282923"/>
          </a:xfrm>
          <a:prstGeom prst="roundRect">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ed Rectangle 39">
            <a:extLst>
              <a:ext uri="{FF2B5EF4-FFF2-40B4-BE49-F238E27FC236}">
                <a16:creationId xmlns:a16="http://schemas.microsoft.com/office/drawing/2014/main" id="{08AAC10A-3349-0D46-8221-7C7012237308}"/>
              </a:ext>
            </a:extLst>
          </p:cNvPr>
          <p:cNvSpPr/>
          <p:nvPr/>
        </p:nvSpPr>
        <p:spPr>
          <a:xfrm>
            <a:off x="761889" y="2002932"/>
            <a:ext cx="1736613" cy="282923"/>
          </a:xfrm>
          <a:prstGeom prst="roundRect">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ounded Rectangle 40">
            <a:extLst>
              <a:ext uri="{FF2B5EF4-FFF2-40B4-BE49-F238E27FC236}">
                <a16:creationId xmlns:a16="http://schemas.microsoft.com/office/drawing/2014/main" id="{D81DE766-A18F-2447-9531-625C8789B9D1}"/>
              </a:ext>
            </a:extLst>
          </p:cNvPr>
          <p:cNvSpPr/>
          <p:nvPr/>
        </p:nvSpPr>
        <p:spPr>
          <a:xfrm>
            <a:off x="5334915" y="1758242"/>
            <a:ext cx="1027250" cy="282923"/>
          </a:xfrm>
          <a:prstGeom prst="roundRect">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788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xEl>
                                              <p:pRg st="2" end="2"/>
                                            </p:txEl>
                                          </p:spTgt>
                                        </p:tgtEl>
                                        <p:attrNameLst>
                                          <p:attrName>style.visibility</p:attrName>
                                        </p:attrNameLst>
                                      </p:cBhvr>
                                      <p:to>
                                        <p:strVal val="visible"/>
                                      </p:to>
                                    </p:set>
                                    <p:animEffect transition="in" filter="fade">
                                      <p:cBhvr>
                                        <p:cTn id="60" dur="500"/>
                                        <p:tgtEl>
                                          <p:spTgt spid="3">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500"/>
                                        <p:tgtEl>
                                          <p:spTgt spid="3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3" grpId="0"/>
      <p:bldP spid="34" grpId="0"/>
      <p:bldP spid="35" grpId="0"/>
      <p:bldP spid="39" grpId="0" animBg="1"/>
      <p:bldP spid="40"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a:extLst>
              <a:ext uri="{FF2B5EF4-FFF2-40B4-BE49-F238E27FC236}">
                <a16:creationId xmlns:a16="http://schemas.microsoft.com/office/drawing/2014/main" id="{E179891C-34A9-A047-B0A0-E2273C34B9FE}"/>
              </a:ext>
            </a:extLst>
          </p:cNvPr>
          <p:cNvSpPr/>
          <p:nvPr/>
        </p:nvSpPr>
        <p:spPr>
          <a:xfrm>
            <a:off x="3434517" y="1242616"/>
            <a:ext cx="5215941" cy="3708224"/>
          </a:xfrm>
          <a:custGeom>
            <a:avLst/>
            <a:gdLst>
              <a:gd name="connsiteX0" fmla="*/ 0 w 5215941"/>
              <a:gd name="connsiteY0" fmla="*/ 821335 h 3708224"/>
              <a:gd name="connsiteX1" fmla="*/ 821335 w 5215941"/>
              <a:gd name="connsiteY1" fmla="*/ 0 h 3708224"/>
              <a:gd name="connsiteX2" fmla="*/ 1452613 w 5215941"/>
              <a:gd name="connsiteY2" fmla="*/ 0 h 3708224"/>
              <a:gd name="connsiteX3" fmla="*/ 1976693 w 5215941"/>
              <a:gd name="connsiteY3" fmla="*/ 0 h 3708224"/>
              <a:gd name="connsiteX4" fmla="*/ 2607971 w 5215941"/>
              <a:gd name="connsiteY4" fmla="*/ 0 h 3708224"/>
              <a:gd name="connsiteX5" fmla="*/ 3096318 w 5215941"/>
              <a:gd name="connsiteY5" fmla="*/ 0 h 3708224"/>
              <a:gd name="connsiteX6" fmla="*/ 3727595 w 5215941"/>
              <a:gd name="connsiteY6" fmla="*/ 0 h 3708224"/>
              <a:gd name="connsiteX7" fmla="*/ 4394606 w 5215941"/>
              <a:gd name="connsiteY7" fmla="*/ 0 h 3708224"/>
              <a:gd name="connsiteX8" fmla="*/ 5215941 w 5215941"/>
              <a:gd name="connsiteY8" fmla="*/ 821335 h 3708224"/>
              <a:gd name="connsiteX9" fmla="*/ 5215941 w 5215941"/>
              <a:gd name="connsiteY9" fmla="*/ 1379035 h 3708224"/>
              <a:gd name="connsiteX10" fmla="*/ 5215941 w 5215941"/>
              <a:gd name="connsiteY10" fmla="*/ 1854112 h 3708224"/>
              <a:gd name="connsiteX11" fmla="*/ 5215941 w 5215941"/>
              <a:gd name="connsiteY11" fmla="*/ 2308534 h 3708224"/>
              <a:gd name="connsiteX12" fmla="*/ 5215941 w 5215941"/>
              <a:gd name="connsiteY12" fmla="*/ 2886889 h 3708224"/>
              <a:gd name="connsiteX13" fmla="*/ 4394606 w 5215941"/>
              <a:gd name="connsiteY13" fmla="*/ 3708224 h 3708224"/>
              <a:gd name="connsiteX14" fmla="*/ 3906259 w 5215941"/>
              <a:gd name="connsiteY14" fmla="*/ 3708224 h 3708224"/>
              <a:gd name="connsiteX15" fmla="*/ 3239248 w 5215941"/>
              <a:gd name="connsiteY15" fmla="*/ 3708224 h 3708224"/>
              <a:gd name="connsiteX16" fmla="*/ 2643703 w 5215941"/>
              <a:gd name="connsiteY16" fmla="*/ 3708224 h 3708224"/>
              <a:gd name="connsiteX17" fmla="*/ 1976693 w 5215941"/>
              <a:gd name="connsiteY17" fmla="*/ 3708224 h 3708224"/>
              <a:gd name="connsiteX18" fmla="*/ 1345415 w 5215941"/>
              <a:gd name="connsiteY18" fmla="*/ 3708224 h 3708224"/>
              <a:gd name="connsiteX19" fmla="*/ 821335 w 5215941"/>
              <a:gd name="connsiteY19" fmla="*/ 3708224 h 3708224"/>
              <a:gd name="connsiteX20" fmla="*/ 0 w 5215941"/>
              <a:gd name="connsiteY20" fmla="*/ 2886889 h 3708224"/>
              <a:gd name="connsiteX21" fmla="*/ 0 w 5215941"/>
              <a:gd name="connsiteY21" fmla="*/ 2391156 h 3708224"/>
              <a:gd name="connsiteX22" fmla="*/ 0 w 5215941"/>
              <a:gd name="connsiteY22" fmla="*/ 1936734 h 3708224"/>
              <a:gd name="connsiteX23" fmla="*/ 0 w 5215941"/>
              <a:gd name="connsiteY23" fmla="*/ 1379035 h 3708224"/>
              <a:gd name="connsiteX24" fmla="*/ 0 w 5215941"/>
              <a:gd name="connsiteY24" fmla="*/ 821335 h 3708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941" h="3708224" fill="none" extrusionOk="0">
                <a:moveTo>
                  <a:pt x="0" y="821335"/>
                </a:moveTo>
                <a:cubicBezTo>
                  <a:pt x="-59754" y="487679"/>
                  <a:pt x="352163" y="-20647"/>
                  <a:pt x="821335" y="0"/>
                </a:cubicBezTo>
                <a:cubicBezTo>
                  <a:pt x="1000202" y="-22364"/>
                  <a:pt x="1175018" y="36002"/>
                  <a:pt x="1452613" y="0"/>
                </a:cubicBezTo>
                <a:cubicBezTo>
                  <a:pt x="1730208" y="-36002"/>
                  <a:pt x="1723384" y="60982"/>
                  <a:pt x="1976693" y="0"/>
                </a:cubicBezTo>
                <a:cubicBezTo>
                  <a:pt x="2230002" y="-60982"/>
                  <a:pt x="2468002" y="31899"/>
                  <a:pt x="2607971" y="0"/>
                </a:cubicBezTo>
                <a:cubicBezTo>
                  <a:pt x="2747940" y="-31899"/>
                  <a:pt x="2978466" y="41422"/>
                  <a:pt x="3096318" y="0"/>
                </a:cubicBezTo>
                <a:cubicBezTo>
                  <a:pt x="3214170" y="-41422"/>
                  <a:pt x="3423611" y="66675"/>
                  <a:pt x="3727595" y="0"/>
                </a:cubicBezTo>
                <a:cubicBezTo>
                  <a:pt x="4031579" y="-66675"/>
                  <a:pt x="4156278" y="60470"/>
                  <a:pt x="4394606" y="0"/>
                </a:cubicBezTo>
                <a:cubicBezTo>
                  <a:pt x="4769391" y="44200"/>
                  <a:pt x="5220278" y="379475"/>
                  <a:pt x="5215941" y="821335"/>
                </a:cubicBezTo>
                <a:cubicBezTo>
                  <a:pt x="5269331" y="993475"/>
                  <a:pt x="5152432" y="1177169"/>
                  <a:pt x="5215941" y="1379035"/>
                </a:cubicBezTo>
                <a:cubicBezTo>
                  <a:pt x="5279450" y="1580901"/>
                  <a:pt x="5194382" y="1756235"/>
                  <a:pt x="5215941" y="1854112"/>
                </a:cubicBezTo>
                <a:cubicBezTo>
                  <a:pt x="5237500" y="1951989"/>
                  <a:pt x="5201593" y="2084097"/>
                  <a:pt x="5215941" y="2308534"/>
                </a:cubicBezTo>
                <a:cubicBezTo>
                  <a:pt x="5230289" y="2532971"/>
                  <a:pt x="5209148" y="2677727"/>
                  <a:pt x="5215941" y="2886889"/>
                </a:cubicBezTo>
                <a:cubicBezTo>
                  <a:pt x="5258792" y="3445237"/>
                  <a:pt x="4916667" y="3775939"/>
                  <a:pt x="4394606" y="3708224"/>
                </a:cubicBezTo>
                <a:cubicBezTo>
                  <a:pt x="4180048" y="3724123"/>
                  <a:pt x="4025440" y="3698520"/>
                  <a:pt x="3906259" y="3708224"/>
                </a:cubicBezTo>
                <a:cubicBezTo>
                  <a:pt x="3787078" y="3717928"/>
                  <a:pt x="3414029" y="3661916"/>
                  <a:pt x="3239248" y="3708224"/>
                </a:cubicBezTo>
                <a:cubicBezTo>
                  <a:pt x="3064467" y="3754532"/>
                  <a:pt x="2927956" y="3666768"/>
                  <a:pt x="2643703" y="3708224"/>
                </a:cubicBezTo>
                <a:cubicBezTo>
                  <a:pt x="2359450" y="3749680"/>
                  <a:pt x="2248738" y="3680033"/>
                  <a:pt x="1976693" y="3708224"/>
                </a:cubicBezTo>
                <a:cubicBezTo>
                  <a:pt x="1704648" y="3736415"/>
                  <a:pt x="1593867" y="3671487"/>
                  <a:pt x="1345415" y="3708224"/>
                </a:cubicBezTo>
                <a:cubicBezTo>
                  <a:pt x="1096963" y="3744961"/>
                  <a:pt x="1026297" y="3653263"/>
                  <a:pt x="821335" y="3708224"/>
                </a:cubicBezTo>
                <a:cubicBezTo>
                  <a:pt x="459816" y="3724011"/>
                  <a:pt x="-75721" y="3368204"/>
                  <a:pt x="0" y="2886889"/>
                </a:cubicBezTo>
                <a:cubicBezTo>
                  <a:pt x="-50150" y="2697848"/>
                  <a:pt x="56145" y="2501666"/>
                  <a:pt x="0" y="2391156"/>
                </a:cubicBezTo>
                <a:cubicBezTo>
                  <a:pt x="-56145" y="2280646"/>
                  <a:pt x="39267" y="2029433"/>
                  <a:pt x="0" y="1936734"/>
                </a:cubicBezTo>
                <a:cubicBezTo>
                  <a:pt x="-39267" y="1844035"/>
                  <a:pt x="37703" y="1644212"/>
                  <a:pt x="0" y="1379035"/>
                </a:cubicBezTo>
                <a:cubicBezTo>
                  <a:pt x="-37703" y="1113858"/>
                  <a:pt x="10978" y="998037"/>
                  <a:pt x="0" y="821335"/>
                </a:cubicBezTo>
                <a:close/>
              </a:path>
              <a:path w="5215941" h="3708224" stroke="0" extrusionOk="0">
                <a:moveTo>
                  <a:pt x="0" y="821335"/>
                </a:moveTo>
                <a:cubicBezTo>
                  <a:pt x="-50348" y="336668"/>
                  <a:pt x="326698" y="15398"/>
                  <a:pt x="821335" y="0"/>
                </a:cubicBezTo>
                <a:cubicBezTo>
                  <a:pt x="1071732" y="-68885"/>
                  <a:pt x="1305245" y="20083"/>
                  <a:pt x="1488346" y="0"/>
                </a:cubicBezTo>
                <a:cubicBezTo>
                  <a:pt x="1671447" y="-20083"/>
                  <a:pt x="1896529" y="18424"/>
                  <a:pt x="2048158" y="0"/>
                </a:cubicBezTo>
                <a:cubicBezTo>
                  <a:pt x="2199787" y="-18424"/>
                  <a:pt x="2465936" y="9114"/>
                  <a:pt x="2572238" y="0"/>
                </a:cubicBezTo>
                <a:cubicBezTo>
                  <a:pt x="2678540" y="-9114"/>
                  <a:pt x="3048961" y="14828"/>
                  <a:pt x="3203516" y="0"/>
                </a:cubicBezTo>
                <a:cubicBezTo>
                  <a:pt x="3358071" y="-14828"/>
                  <a:pt x="3596290" y="33680"/>
                  <a:pt x="3763328" y="0"/>
                </a:cubicBezTo>
                <a:cubicBezTo>
                  <a:pt x="3930366" y="-33680"/>
                  <a:pt x="4267762" y="47666"/>
                  <a:pt x="4394606" y="0"/>
                </a:cubicBezTo>
                <a:cubicBezTo>
                  <a:pt x="4836771" y="-109151"/>
                  <a:pt x="5150025" y="459328"/>
                  <a:pt x="5215941" y="821335"/>
                </a:cubicBezTo>
                <a:cubicBezTo>
                  <a:pt x="5243924" y="950500"/>
                  <a:pt x="5206356" y="1093008"/>
                  <a:pt x="5215941" y="1296412"/>
                </a:cubicBezTo>
                <a:cubicBezTo>
                  <a:pt x="5225526" y="1499816"/>
                  <a:pt x="5192973" y="1660573"/>
                  <a:pt x="5215941" y="1812801"/>
                </a:cubicBezTo>
                <a:cubicBezTo>
                  <a:pt x="5238909" y="1965029"/>
                  <a:pt x="5167456" y="2162448"/>
                  <a:pt x="5215941" y="2329189"/>
                </a:cubicBezTo>
                <a:cubicBezTo>
                  <a:pt x="5264426" y="2495930"/>
                  <a:pt x="5206847" y="2744864"/>
                  <a:pt x="5215941" y="2886889"/>
                </a:cubicBezTo>
                <a:cubicBezTo>
                  <a:pt x="5285532" y="3425744"/>
                  <a:pt x="4908093" y="3655800"/>
                  <a:pt x="4394606" y="3708224"/>
                </a:cubicBezTo>
                <a:cubicBezTo>
                  <a:pt x="4257679" y="3732125"/>
                  <a:pt x="4095859" y="3662101"/>
                  <a:pt x="3799061" y="3708224"/>
                </a:cubicBezTo>
                <a:cubicBezTo>
                  <a:pt x="3502263" y="3754347"/>
                  <a:pt x="3466865" y="3660652"/>
                  <a:pt x="3203516" y="3708224"/>
                </a:cubicBezTo>
                <a:cubicBezTo>
                  <a:pt x="2940167" y="3755796"/>
                  <a:pt x="2716836" y="3644355"/>
                  <a:pt x="2536505" y="3708224"/>
                </a:cubicBezTo>
                <a:cubicBezTo>
                  <a:pt x="2356174" y="3772093"/>
                  <a:pt x="2103244" y="3698104"/>
                  <a:pt x="1940960" y="3708224"/>
                </a:cubicBezTo>
                <a:cubicBezTo>
                  <a:pt x="1778677" y="3718344"/>
                  <a:pt x="1608416" y="3663304"/>
                  <a:pt x="1452613" y="3708224"/>
                </a:cubicBezTo>
                <a:cubicBezTo>
                  <a:pt x="1296810" y="3753144"/>
                  <a:pt x="1080238" y="3685375"/>
                  <a:pt x="821335" y="3708224"/>
                </a:cubicBezTo>
                <a:cubicBezTo>
                  <a:pt x="436320" y="3667535"/>
                  <a:pt x="-24052" y="3378684"/>
                  <a:pt x="0" y="2886889"/>
                </a:cubicBezTo>
                <a:cubicBezTo>
                  <a:pt x="-12657" y="2694624"/>
                  <a:pt x="49486" y="2636440"/>
                  <a:pt x="0" y="2391156"/>
                </a:cubicBezTo>
                <a:cubicBezTo>
                  <a:pt x="-49486" y="2145872"/>
                  <a:pt x="24849" y="2016031"/>
                  <a:pt x="0" y="1874768"/>
                </a:cubicBezTo>
                <a:cubicBezTo>
                  <a:pt x="-24849" y="1733505"/>
                  <a:pt x="5672" y="1609203"/>
                  <a:pt x="0" y="1420346"/>
                </a:cubicBezTo>
                <a:cubicBezTo>
                  <a:pt x="-5672" y="1231489"/>
                  <a:pt x="17826" y="1008245"/>
                  <a:pt x="0" y="821335"/>
                </a:cubicBezTo>
                <a:close/>
              </a:path>
            </a:pathLst>
          </a:custGeom>
          <a:gradFill flip="none" rotWithShape="1">
            <a:gsLst>
              <a:gs pos="81000">
                <a:schemeClr val="bg1"/>
              </a:gs>
              <a:gs pos="0">
                <a:srgbClr val="DAE3F3">
                  <a:shade val="67500"/>
                  <a:satMod val="115000"/>
                </a:srgbClr>
              </a:gs>
              <a:gs pos="0">
                <a:schemeClr val="bg1"/>
              </a:gs>
              <a:gs pos="100000">
                <a:srgbClr val="4472C5">
                  <a:alpha val="32157"/>
                </a:srgbClr>
              </a:gs>
            </a:gsLst>
            <a:path path="shape">
              <a:fillToRect l="50000" t="50000" r="50000" b="50000"/>
            </a:path>
            <a:tileRect/>
          </a:gradFill>
          <a:ln>
            <a:prstDash val="sysDot"/>
            <a:extLst>
              <a:ext uri="{C807C97D-BFC1-408E-A445-0C87EB9F89A2}">
                <ask:lineSketchStyleProps xmlns:ask="http://schemas.microsoft.com/office/drawing/2018/sketchyshapes" sd="1219033472">
                  <a:prstGeom prst="roundRect">
                    <a:avLst>
                      <a:gd name="adj" fmla="val 22149"/>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37D3CC-7810-6F43-B32E-D1877B0D317A}"/>
              </a:ext>
            </a:extLst>
          </p:cNvPr>
          <p:cNvSpPr>
            <a:spLocks noGrp="1"/>
          </p:cNvSpPr>
          <p:nvPr>
            <p:ph type="title"/>
          </p:nvPr>
        </p:nvSpPr>
        <p:spPr/>
        <p:txBody>
          <a:bodyPr>
            <a:normAutofit/>
          </a:bodyPr>
          <a:lstStyle/>
          <a:p>
            <a:r>
              <a:rPr lang="en-US" dirty="0"/>
              <a:t>Null-Hypothesis Significance Testing: Example</a:t>
            </a:r>
          </a:p>
        </p:txBody>
      </p:sp>
      <p:sp>
        <p:nvSpPr>
          <p:cNvPr id="3" name="Content Placeholder 2">
            <a:extLst>
              <a:ext uri="{FF2B5EF4-FFF2-40B4-BE49-F238E27FC236}">
                <a16:creationId xmlns:a16="http://schemas.microsoft.com/office/drawing/2014/main" id="{9D75D56A-EE86-A94C-9C8E-54511D91B341}"/>
              </a:ext>
            </a:extLst>
          </p:cNvPr>
          <p:cNvSpPr>
            <a:spLocks noGrp="1"/>
          </p:cNvSpPr>
          <p:nvPr>
            <p:ph idx="1"/>
          </p:nvPr>
        </p:nvSpPr>
        <p:spPr>
          <a:xfrm>
            <a:off x="628650" y="1369219"/>
            <a:ext cx="3020483" cy="441128"/>
          </a:xfrm>
        </p:spPr>
        <p:txBody>
          <a:bodyPr>
            <a:normAutofit/>
          </a:bodyPr>
          <a:lstStyle/>
          <a:p>
            <a:r>
              <a:rPr lang="en-US" sz="1800" dirty="0"/>
              <a:t>Hypothesis </a:t>
            </a:r>
            <a:r>
              <a:rPr lang="en-US" sz="1800" b="1" dirty="0"/>
              <a:t>H1</a:t>
            </a:r>
            <a:r>
              <a:rPr lang="en-US" sz="1800" dirty="0"/>
              <a:t>: </a:t>
            </a:r>
            <a:r>
              <a:rPr lang="el-GR" sz="1800" b="1" i="1" dirty="0">
                <a:latin typeface="Times New Roman" panose="02020603050405020304" pitchFamily="18" charset="0"/>
                <a:cs typeface="Times New Roman" panose="02020603050405020304" pitchFamily="18" charset="0"/>
              </a:rPr>
              <a:t>θ</a:t>
            </a:r>
            <a:r>
              <a:rPr lang="el-GR" sz="1800" b="1" i="1" baseline="-25000" dirty="0">
                <a:latin typeface="Times New Roman" panose="02020603050405020304" pitchFamily="18" charset="0"/>
                <a:cs typeface="Times New Roman" panose="02020603050405020304" pitchFamily="18" charset="0"/>
              </a:rPr>
              <a:t>1</a:t>
            </a:r>
            <a:r>
              <a:rPr lang="en-US" sz="1800" dirty="0"/>
              <a:t> &gt; </a:t>
            </a:r>
            <a:r>
              <a:rPr lang="el-GR" sz="1800" b="1" i="1" dirty="0">
                <a:latin typeface="Times New Roman" panose="02020603050405020304" pitchFamily="18" charset="0"/>
                <a:cs typeface="Times New Roman" panose="02020603050405020304" pitchFamily="18" charset="0"/>
              </a:rPr>
              <a:t>θ</a:t>
            </a:r>
            <a:r>
              <a:rPr lang="en-US" sz="1800" b="1" i="1" baseline="-25000" dirty="0">
                <a:latin typeface="Times New Roman" panose="02020603050405020304" pitchFamily="18" charset="0"/>
                <a:cs typeface="Times New Roman" panose="02020603050405020304" pitchFamily="18" charset="0"/>
              </a:rPr>
              <a:t>2</a:t>
            </a:r>
            <a:endParaRPr lang="en-US" sz="1800" i="1" dirty="0"/>
          </a:p>
          <a:p>
            <a:pPr lvl="1"/>
            <a:endParaRPr lang="en-US" dirty="0"/>
          </a:p>
          <a:p>
            <a:pPr marL="0" indent="0">
              <a:buNone/>
            </a:pPr>
            <a:endParaRPr lang="en-US" sz="1800" dirty="0"/>
          </a:p>
        </p:txBody>
      </p:sp>
      <p:graphicFrame>
        <p:nvGraphicFramePr>
          <p:cNvPr id="8" name="Content Placeholder 4">
            <a:extLst>
              <a:ext uri="{FF2B5EF4-FFF2-40B4-BE49-F238E27FC236}">
                <a16:creationId xmlns:a16="http://schemas.microsoft.com/office/drawing/2014/main" id="{59DD5344-711D-1147-8231-863792136BC9}"/>
              </a:ext>
            </a:extLst>
          </p:cNvPr>
          <p:cNvGraphicFramePr>
            <a:graphicFrameLocks/>
          </p:cNvGraphicFramePr>
          <p:nvPr>
            <p:extLst>
              <p:ext uri="{D42A27DB-BD31-4B8C-83A1-F6EECF244321}">
                <p14:modId xmlns:p14="http://schemas.microsoft.com/office/powerpoint/2010/main" val="885738283"/>
              </p:ext>
            </p:extLst>
          </p:nvPr>
        </p:nvGraphicFramePr>
        <p:xfrm>
          <a:off x="518582" y="2478843"/>
          <a:ext cx="2291784" cy="1112520"/>
        </p:xfrm>
        <a:graphic>
          <a:graphicData uri="http://schemas.openxmlformats.org/drawingml/2006/table">
            <a:tbl>
              <a:tblPr firstRow="1" bandRow="1">
                <a:tableStyleId>{69012ECD-51FC-41F1-AA8D-1B2483CD663E}</a:tableStyleId>
              </a:tblPr>
              <a:tblGrid>
                <a:gridCol w="1145892">
                  <a:extLst>
                    <a:ext uri="{9D8B030D-6E8A-4147-A177-3AD203B41FA5}">
                      <a16:colId xmlns:a16="http://schemas.microsoft.com/office/drawing/2014/main" val="1197374637"/>
                    </a:ext>
                  </a:extLst>
                </a:gridCol>
                <a:gridCol w="1145892">
                  <a:extLst>
                    <a:ext uri="{9D8B030D-6E8A-4147-A177-3AD203B41FA5}">
                      <a16:colId xmlns:a16="http://schemas.microsoft.com/office/drawing/2014/main" val="782520329"/>
                    </a:ext>
                  </a:extLst>
                </a:gridCol>
              </a:tblGrid>
              <a:tr h="370840">
                <a:tc>
                  <a:txBody>
                    <a:bodyPr/>
                    <a:lstStyle/>
                    <a:p>
                      <a:pPr algn="ctr"/>
                      <a:r>
                        <a:rPr lang="en-US" sz="1800" dirty="0"/>
                        <a:t>System</a:t>
                      </a:r>
                    </a:p>
                  </a:txBody>
                  <a:tcPr/>
                </a:tc>
                <a:tc>
                  <a:txBody>
                    <a:bodyPr/>
                    <a:lstStyle/>
                    <a:p>
                      <a:pPr algn="ctr"/>
                      <a:r>
                        <a:rPr lang="en-US" sz="1800" dirty="0"/>
                        <a:t>Accuracy</a:t>
                      </a:r>
                    </a:p>
                  </a:txBody>
                  <a:tcPr/>
                </a:tc>
                <a:extLst>
                  <a:ext uri="{0D108BD9-81ED-4DB2-BD59-A6C34878D82A}">
                    <a16:rowId xmlns:a16="http://schemas.microsoft.com/office/drawing/2014/main" val="778689571"/>
                  </a:ext>
                </a:extLst>
              </a:tr>
              <a:tr h="370840">
                <a:tc>
                  <a:txBody>
                    <a:bodyPr/>
                    <a:lstStyle/>
                    <a:p>
                      <a:pPr algn="ctr"/>
                      <a:r>
                        <a:rPr lang="en-US" sz="1800" dirty="0"/>
                        <a:t>Ⓐ</a:t>
                      </a:r>
                    </a:p>
                  </a:txBody>
                  <a:tcPr/>
                </a:tc>
                <a:tc>
                  <a:txBody>
                    <a:bodyPr/>
                    <a:lstStyle/>
                    <a:p>
                      <a:pPr algn="ctr"/>
                      <a:r>
                        <a:rPr lang="en-US" sz="1800" dirty="0"/>
                        <a:t>72.4%</a:t>
                      </a:r>
                    </a:p>
                  </a:txBody>
                  <a:tcPr/>
                </a:tc>
                <a:extLst>
                  <a:ext uri="{0D108BD9-81ED-4DB2-BD59-A6C34878D82A}">
                    <a16:rowId xmlns:a16="http://schemas.microsoft.com/office/drawing/2014/main" val="2986608473"/>
                  </a:ext>
                </a:extLst>
              </a:tr>
              <a:tr h="370840">
                <a:tc>
                  <a:txBody>
                    <a:bodyPr/>
                    <a:lstStyle/>
                    <a:p>
                      <a:pPr algn="ctr"/>
                      <a:r>
                        <a:rPr lang="en-US" sz="1800" dirty="0"/>
                        <a:t>Ⓑ</a:t>
                      </a:r>
                    </a:p>
                  </a:txBody>
                  <a:tcPr/>
                </a:tc>
                <a:tc>
                  <a:txBody>
                    <a:bodyPr/>
                    <a:lstStyle/>
                    <a:p>
                      <a:pPr algn="ctr"/>
                      <a:r>
                        <a:rPr lang="en-US" sz="1800" dirty="0"/>
                        <a:t>68.9%</a:t>
                      </a:r>
                    </a:p>
                  </a:txBody>
                  <a:tcPr/>
                </a:tc>
                <a:extLst>
                  <a:ext uri="{0D108BD9-81ED-4DB2-BD59-A6C34878D82A}">
                    <a16:rowId xmlns:a16="http://schemas.microsoft.com/office/drawing/2014/main" val="536831926"/>
                  </a:ext>
                </a:extLst>
              </a:tr>
            </a:tbl>
          </a:graphicData>
        </a:graphic>
      </p:graphicFrame>
      <p:pic>
        <p:nvPicPr>
          <p:cNvPr id="12" name="Picture 11">
            <a:extLst>
              <a:ext uri="{FF2B5EF4-FFF2-40B4-BE49-F238E27FC236}">
                <a16:creationId xmlns:a16="http://schemas.microsoft.com/office/drawing/2014/main" id="{304C2E0E-1B30-584F-B9A4-42E79A25F33F}"/>
              </a:ext>
            </a:extLst>
          </p:cNvPr>
          <p:cNvPicPr>
            <a:picLocks noChangeAspect="1"/>
          </p:cNvPicPr>
          <p:nvPr/>
        </p:nvPicPr>
        <p:blipFill>
          <a:blip r:embed="rId3"/>
          <a:stretch>
            <a:fillRect/>
          </a:stretch>
        </p:blipFill>
        <p:spPr>
          <a:xfrm>
            <a:off x="4038833" y="2085095"/>
            <a:ext cx="624376" cy="862486"/>
          </a:xfrm>
          <a:prstGeom prst="rect">
            <a:avLst/>
          </a:prstGeom>
        </p:spPr>
      </p:pic>
      <p:sp>
        <p:nvSpPr>
          <p:cNvPr id="11" name="Slide Number Placeholder 10">
            <a:extLst>
              <a:ext uri="{FF2B5EF4-FFF2-40B4-BE49-F238E27FC236}">
                <a16:creationId xmlns:a16="http://schemas.microsoft.com/office/drawing/2014/main" id="{B932F486-2E82-6D43-82E3-F1AE059B7916}"/>
              </a:ext>
            </a:extLst>
          </p:cNvPr>
          <p:cNvSpPr>
            <a:spLocks noGrp="1"/>
          </p:cNvSpPr>
          <p:nvPr>
            <p:ph type="sldNum" sz="quarter" idx="12"/>
          </p:nvPr>
        </p:nvSpPr>
        <p:spPr>
          <a:xfrm>
            <a:off x="6457950" y="4767263"/>
            <a:ext cx="2057400" cy="273844"/>
          </a:xfrm>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14" name="Picture 13">
            <a:extLst>
              <a:ext uri="{FF2B5EF4-FFF2-40B4-BE49-F238E27FC236}">
                <a16:creationId xmlns:a16="http://schemas.microsoft.com/office/drawing/2014/main" id="{D97A3D8D-ECF8-864B-888E-C934D4FF2A91}"/>
              </a:ext>
            </a:extLst>
          </p:cNvPr>
          <p:cNvPicPr>
            <a:picLocks noChangeAspect="1"/>
          </p:cNvPicPr>
          <p:nvPr/>
        </p:nvPicPr>
        <p:blipFill>
          <a:blip r:embed="rId3"/>
          <a:stretch>
            <a:fillRect/>
          </a:stretch>
        </p:blipFill>
        <p:spPr>
          <a:xfrm flipH="1">
            <a:off x="3979587" y="3223916"/>
            <a:ext cx="622397" cy="862486"/>
          </a:xfrm>
          <a:prstGeom prst="rect">
            <a:avLst/>
          </a:prstGeom>
        </p:spPr>
      </p:pic>
      <p:pic>
        <p:nvPicPr>
          <p:cNvPr id="6" name="Picture 5">
            <a:extLst>
              <a:ext uri="{FF2B5EF4-FFF2-40B4-BE49-F238E27FC236}">
                <a16:creationId xmlns:a16="http://schemas.microsoft.com/office/drawing/2014/main" id="{A88F5E19-D8AE-5749-BA82-24A583E59C4A}"/>
              </a:ext>
            </a:extLst>
          </p:cNvPr>
          <p:cNvPicPr>
            <a:picLocks noChangeAspect="1"/>
          </p:cNvPicPr>
          <p:nvPr/>
        </p:nvPicPr>
        <p:blipFill rotWithShape="1">
          <a:blip r:embed="rId4"/>
          <a:srcRect t="22662" r="50000"/>
          <a:stretch/>
        </p:blipFill>
        <p:spPr>
          <a:xfrm>
            <a:off x="3751203" y="1930790"/>
            <a:ext cx="1221886" cy="1077100"/>
          </a:xfrm>
          <a:prstGeom prst="rect">
            <a:avLst/>
          </a:prstGeom>
        </p:spPr>
      </p:pic>
      <p:pic>
        <p:nvPicPr>
          <p:cNvPr id="13" name="Picture 12">
            <a:extLst>
              <a:ext uri="{FF2B5EF4-FFF2-40B4-BE49-F238E27FC236}">
                <a16:creationId xmlns:a16="http://schemas.microsoft.com/office/drawing/2014/main" id="{5C1F7C2F-6C42-8E46-93A2-9335F1545082}"/>
              </a:ext>
            </a:extLst>
          </p:cNvPr>
          <p:cNvPicPr>
            <a:picLocks noChangeAspect="1"/>
          </p:cNvPicPr>
          <p:nvPr/>
        </p:nvPicPr>
        <p:blipFill rotWithShape="1">
          <a:blip r:embed="rId4"/>
          <a:srcRect t="22662" r="50000"/>
          <a:stretch/>
        </p:blipFill>
        <p:spPr>
          <a:xfrm>
            <a:off x="3751203" y="3060410"/>
            <a:ext cx="1221886" cy="107710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9DEDE64-73F3-C24F-88AC-2726F7F6DA34}"/>
                  </a:ext>
                </a:extLst>
              </p:cNvPr>
              <p:cNvSpPr txBox="1"/>
              <p:nvPr/>
            </p:nvSpPr>
            <p:spPr>
              <a:xfrm>
                <a:off x="5188634" y="2202724"/>
                <a:ext cx="136793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solidFill>
                                <a:srgbClr val="3F20FC"/>
                              </a:solidFill>
                              <a:latin typeface="Cambria Math" panose="02040503050406030204" pitchFamily="18" charset="0"/>
                            </a:rPr>
                          </m:ctrlPr>
                        </m:sSubPr>
                        <m:e>
                          <m:r>
                            <a:rPr lang="en-US" b="0" i="1" smtClean="0">
                              <a:solidFill>
                                <a:srgbClr val="3F20FC"/>
                              </a:solidFill>
                              <a:latin typeface="Cambria Math" panose="02040503050406030204" pitchFamily="18" charset="0"/>
                            </a:rPr>
                            <m:t>𝜃</m:t>
                          </m:r>
                        </m:e>
                        <m:sub>
                          <m:r>
                            <a:rPr lang="en-US" b="0" i="1" smtClean="0">
                              <a:solidFill>
                                <a:srgbClr val="3F20FC"/>
                              </a:solidFill>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Prob</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dirty="0"/>
              </a:p>
            </p:txBody>
          </p:sp>
        </mc:Choice>
        <mc:Fallback>
          <p:sp>
            <p:nvSpPr>
              <p:cNvPr id="7" name="TextBox 6">
                <a:extLst>
                  <a:ext uri="{FF2B5EF4-FFF2-40B4-BE49-F238E27FC236}">
                    <a16:creationId xmlns:a16="http://schemas.microsoft.com/office/drawing/2014/main" id="{59DEDE64-73F3-C24F-88AC-2726F7F6DA34}"/>
                  </a:ext>
                </a:extLst>
              </p:cNvPr>
              <p:cNvSpPr txBox="1">
                <a:spLocks noRot="1" noChangeAspect="1" noMove="1" noResize="1" noEditPoints="1" noAdjustHandles="1" noChangeArrowheads="1" noChangeShapeType="1" noTextEdit="1"/>
              </p:cNvSpPr>
              <p:nvPr/>
            </p:nvSpPr>
            <p:spPr>
              <a:xfrm>
                <a:off x="5188634" y="2202724"/>
                <a:ext cx="1367939" cy="276999"/>
              </a:xfrm>
              <a:prstGeom prst="rect">
                <a:avLst/>
              </a:prstGeom>
              <a:blipFill>
                <a:blip r:embed="rId5"/>
                <a:stretch>
                  <a:fillRect l="-3704" r="-5556" b="-34783"/>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6">
            <p14:nvContentPartPr>
              <p14:cNvPr id="20" name="Ink 19">
                <a:extLst>
                  <a:ext uri="{FF2B5EF4-FFF2-40B4-BE49-F238E27FC236}">
                    <a16:creationId xmlns:a16="http://schemas.microsoft.com/office/drawing/2014/main" id="{07355FC9-1138-914C-85C3-67E840032E02}"/>
                  </a:ext>
                </a:extLst>
              </p14:cNvPr>
              <p14:cNvContentPartPr/>
              <p14:nvPr/>
            </p14:nvContentPartPr>
            <p14:xfrm>
              <a:off x="9302254" y="3584731"/>
              <a:ext cx="360" cy="360"/>
            </p14:xfrm>
          </p:contentPart>
        </mc:Choice>
        <mc:Fallback>
          <p:pic>
            <p:nvPicPr>
              <p:cNvPr id="20" name="Ink 19">
                <a:extLst>
                  <a:ext uri="{FF2B5EF4-FFF2-40B4-BE49-F238E27FC236}">
                    <a16:creationId xmlns:a16="http://schemas.microsoft.com/office/drawing/2014/main" id="{07355FC9-1138-914C-85C3-67E840032E02}"/>
                  </a:ext>
                </a:extLst>
              </p:cNvPr>
              <p:cNvPicPr/>
              <p:nvPr/>
            </p:nvPicPr>
            <p:blipFill>
              <a:blip r:embed="rId7"/>
              <a:stretch>
                <a:fillRect/>
              </a:stretch>
            </p:blipFill>
            <p:spPr>
              <a:xfrm>
                <a:off x="9293254" y="3576091"/>
                <a:ext cx="18000" cy="18000"/>
              </a:xfrm>
              <a:prstGeom prst="rect">
                <a:avLst/>
              </a:prstGeom>
            </p:spPr>
          </p:pic>
        </mc:Fallback>
      </mc:AlternateContent>
      <p:grpSp>
        <p:nvGrpSpPr>
          <p:cNvPr id="41" name="Group 40">
            <a:extLst>
              <a:ext uri="{FF2B5EF4-FFF2-40B4-BE49-F238E27FC236}">
                <a16:creationId xmlns:a16="http://schemas.microsoft.com/office/drawing/2014/main" id="{C74FFB48-99A3-6E42-B7FC-6F185AB54367}"/>
              </a:ext>
            </a:extLst>
          </p:cNvPr>
          <p:cNvGrpSpPr/>
          <p:nvPr/>
        </p:nvGrpSpPr>
        <p:grpSpPr>
          <a:xfrm>
            <a:off x="2899087" y="2795679"/>
            <a:ext cx="849898" cy="834502"/>
            <a:chOff x="2899087" y="2857252"/>
            <a:chExt cx="876572" cy="834502"/>
          </a:xfrm>
        </p:grpSpPr>
        <p:sp>
          <p:nvSpPr>
            <p:cNvPr id="24" name="Freeform 23">
              <a:extLst>
                <a:ext uri="{FF2B5EF4-FFF2-40B4-BE49-F238E27FC236}">
                  <a16:creationId xmlns:a16="http://schemas.microsoft.com/office/drawing/2014/main" id="{BAB71B9D-7223-3B4F-9FBB-A2B0C6AD7127}"/>
                </a:ext>
              </a:extLst>
            </p:cNvPr>
            <p:cNvSpPr/>
            <p:nvPr/>
          </p:nvSpPr>
          <p:spPr>
            <a:xfrm rot="20132694" flipH="1" flipV="1">
              <a:off x="2909375" y="2857252"/>
              <a:ext cx="866284" cy="90634"/>
            </a:xfrm>
            <a:custGeom>
              <a:avLst/>
              <a:gdLst>
                <a:gd name="connsiteX0" fmla="*/ 1261242 w 1261242"/>
                <a:gd name="connsiteY0" fmla="*/ 423455 h 423455"/>
                <a:gd name="connsiteX1" fmla="*/ 859221 w 1261242"/>
                <a:gd name="connsiteY1" fmla="*/ 45083 h 423455"/>
                <a:gd name="connsiteX2" fmla="*/ 0 w 1261242"/>
                <a:gd name="connsiteY2" fmla="*/ 21435 h 423455"/>
              </a:gdLst>
              <a:ahLst/>
              <a:cxnLst>
                <a:cxn ang="0">
                  <a:pos x="connsiteX0" y="connsiteY0"/>
                </a:cxn>
                <a:cxn ang="0">
                  <a:pos x="connsiteX1" y="connsiteY1"/>
                </a:cxn>
                <a:cxn ang="0">
                  <a:pos x="connsiteX2" y="connsiteY2"/>
                </a:cxn>
              </a:cxnLst>
              <a:rect l="l" t="t" r="r" b="b"/>
              <a:pathLst>
                <a:path w="1261242" h="423455">
                  <a:moveTo>
                    <a:pt x="1261242" y="423455"/>
                  </a:moveTo>
                  <a:cubicBezTo>
                    <a:pt x="1165335" y="267770"/>
                    <a:pt x="1069428" y="112086"/>
                    <a:pt x="859221" y="45083"/>
                  </a:cubicBezTo>
                  <a:cubicBezTo>
                    <a:pt x="649014" y="-21920"/>
                    <a:pt x="324507" y="-243"/>
                    <a:pt x="0" y="21435"/>
                  </a:cubicBezTo>
                </a:path>
              </a:pathLst>
            </a:custGeom>
            <a:noFill/>
            <a:ln>
              <a:solidFill>
                <a:schemeClr val="tx1"/>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A203C3E4-B144-AF49-BEA9-81DE315063BC}"/>
                </a:ext>
              </a:extLst>
            </p:cNvPr>
            <p:cNvSpPr/>
            <p:nvPr/>
          </p:nvSpPr>
          <p:spPr>
            <a:xfrm rot="1791807" flipH="1">
              <a:off x="2899087" y="3582790"/>
              <a:ext cx="866284" cy="108964"/>
            </a:xfrm>
            <a:custGeom>
              <a:avLst/>
              <a:gdLst>
                <a:gd name="connsiteX0" fmla="*/ 1261242 w 1261242"/>
                <a:gd name="connsiteY0" fmla="*/ 423455 h 423455"/>
                <a:gd name="connsiteX1" fmla="*/ 859221 w 1261242"/>
                <a:gd name="connsiteY1" fmla="*/ 45083 h 423455"/>
                <a:gd name="connsiteX2" fmla="*/ 0 w 1261242"/>
                <a:gd name="connsiteY2" fmla="*/ 21435 h 423455"/>
              </a:gdLst>
              <a:ahLst/>
              <a:cxnLst>
                <a:cxn ang="0">
                  <a:pos x="connsiteX0" y="connsiteY0"/>
                </a:cxn>
                <a:cxn ang="0">
                  <a:pos x="connsiteX1" y="connsiteY1"/>
                </a:cxn>
                <a:cxn ang="0">
                  <a:pos x="connsiteX2" y="connsiteY2"/>
                </a:cxn>
              </a:cxnLst>
              <a:rect l="l" t="t" r="r" b="b"/>
              <a:pathLst>
                <a:path w="1261242" h="423455">
                  <a:moveTo>
                    <a:pt x="1261242" y="423455"/>
                  </a:moveTo>
                  <a:cubicBezTo>
                    <a:pt x="1165335" y="267770"/>
                    <a:pt x="1069428" y="112086"/>
                    <a:pt x="859221" y="45083"/>
                  </a:cubicBezTo>
                  <a:cubicBezTo>
                    <a:pt x="649014" y="-21920"/>
                    <a:pt x="324507" y="-243"/>
                    <a:pt x="0" y="21435"/>
                  </a:cubicBezTo>
                </a:path>
              </a:pathLst>
            </a:custGeom>
            <a:noFill/>
            <a:ln>
              <a:solidFill>
                <a:schemeClr val="tx1"/>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A166DFA6-10E2-F24D-B98D-2AA220E3EF94}"/>
              </a:ext>
            </a:extLst>
          </p:cNvPr>
          <p:cNvSpPr/>
          <p:nvPr/>
        </p:nvSpPr>
        <p:spPr>
          <a:xfrm>
            <a:off x="4638437" y="1334967"/>
            <a:ext cx="2905283" cy="369332"/>
          </a:xfrm>
          <a:prstGeom prst="rect">
            <a:avLst/>
          </a:prstGeom>
        </p:spPr>
        <p:txBody>
          <a:bodyPr wrap="none">
            <a:spAutoFit/>
          </a:bodyPr>
          <a:lstStyle/>
          <a:p>
            <a:pPr marL="176213" lvl="1" indent="-168275">
              <a:buFont typeface="Arial" panose="020B0604020202020204" pitchFamily="34" charset="0"/>
              <a:buChar char="•"/>
            </a:pPr>
            <a:r>
              <a:rPr lang="en-US" dirty="0">
                <a:solidFill>
                  <a:srgbClr val="0010FB"/>
                </a:solidFill>
              </a:rPr>
              <a:t>Null-Hypothesis </a:t>
            </a:r>
            <a:r>
              <a:rPr lang="en-US" b="1" dirty="0">
                <a:solidFill>
                  <a:srgbClr val="0010FB"/>
                </a:solidFill>
              </a:rPr>
              <a:t>H0</a:t>
            </a:r>
            <a:r>
              <a:rPr lang="en-US" dirty="0">
                <a:solidFill>
                  <a:srgbClr val="0010FB"/>
                </a:solidFill>
              </a:rPr>
              <a:t>: </a:t>
            </a:r>
            <a:r>
              <a:rPr lang="el-GR" b="1" i="1" dirty="0">
                <a:solidFill>
                  <a:srgbClr val="0010FB"/>
                </a:solidFill>
                <a:latin typeface="Times New Roman" panose="02020603050405020304" pitchFamily="18" charset="0"/>
                <a:cs typeface="Times New Roman" panose="02020603050405020304" pitchFamily="18" charset="0"/>
              </a:rPr>
              <a:t>θ</a:t>
            </a:r>
            <a:r>
              <a:rPr lang="el-GR" b="1" i="1" baseline="-25000" dirty="0">
                <a:solidFill>
                  <a:srgbClr val="0010FB"/>
                </a:solidFill>
                <a:latin typeface="Times New Roman" panose="02020603050405020304" pitchFamily="18" charset="0"/>
                <a:cs typeface="Times New Roman" panose="02020603050405020304" pitchFamily="18" charset="0"/>
              </a:rPr>
              <a:t>1</a:t>
            </a:r>
            <a:r>
              <a:rPr lang="en-US" dirty="0">
                <a:solidFill>
                  <a:srgbClr val="0010FB"/>
                </a:solidFill>
                <a:latin typeface="Times New Roman" panose="02020603050405020304" pitchFamily="18" charset="0"/>
                <a:cs typeface="Times New Roman" panose="02020603050405020304" pitchFamily="18" charset="0"/>
              </a:rPr>
              <a:t> </a:t>
            </a:r>
            <a:r>
              <a:rPr lang="en-US" dirty="0">
                <a:solidFill>
                  <a:srgbClr val="0010FB"/>
                </a:solidFill>
              </a:rPr>
              <a:t>=</a:t>
            </a:r>
            <a:r>
              <a:rPr lang="en-US" dirty="0">
                <a:solidFill>
                  <a:srgbClr val="0010FB"/>
                </a:solidFill>
                <a:latin typeface="Times New Roman" panose="02020603050405020304" pitchFamily="18" charset="0"/>
                <a:cs typeface="Times New Roman" panose="02020603050405020304" pitchFamily="18" charset="0"/>
              </a:rPr>
              <a:t> </a:t>
            </a:r>
            <a:r>
              <a:rPr lang="el-GR" b="1" i="1" dirty="0">
                <a:solidFill>
                  <a:srgbClr val="0010FB"/>
                </a:solidFill>
                <a:latin typeface="Times New Roman" panose="02020603050405020304" pitchFamily="18" charset="0"/>
                <a:cs typeface="Times New Roman" panose="02020603050405020304" pitchFamily="18" charset="0"/>
              </a:rPr>
              <a:t>θ</a:t>
            </a:r>
            <a:r>
              <a:rPr lang="en-US" b="1" i="1" baseline="-25000" dirty="0">
                <a:solidFill>
                  <a:srgbClr val="0010FB"/>
                </a:solidFill>
                <a:latin typeface="Times New Roman" panose="02020603050405020304" pitchFamily="18" charset="0"/>
                <a:cs typeface="Times New Roman" panose="02020603050405020304" pitchFamily="18" charset="0"/>
              </a:rPr>
              <a:t>2</a:t>
            </a:r>
            <a:endParaRPr lang="en-US" i="1" dirty="0">
              <a:solidFill>
                <a:srgbClr val="0010FB"/>
              </a:solidFill>
            </a:endParaRP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2B5E0443-A57C-534C-AF28-768E6D8E80A7}"/>
                  </a:ext>
                </a:extLst>
              </p:cNvPr>
              <p:cNvSpPr txBox="1"/>
              <p:nvPr/>
            </p:nvSpPr>
            <p:spPr>
              <a:xfrm>
                <a:off x="5186709" y="3307042"/>
                <a:ext cx="137326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solidFill>
                                <a:srgbClr val="3F20FC"/>
                              </a:solidFill>
                              <a:latin typeface="Cambria Math" panose="02040503050406030204" pitchFamily="18" charset="0"/>
                            </a:rPr>
                          </m:ctrlPr>
                        </m:sSubPr>
                        <m:e>
                          <m:r>
                            <a:rPr lang="en-US" b="0" i="1" smtClean="0">
                              <a:solidFill>
                                <a:srgbClr val="3F20FC"/>
                              </a:solidFill>
                              <a:latin typeface="Cambria Math" panose="02040503050406030204" pitchFamily="18" charset="0"/>
                            </a:rPr>
                            <m:t>𝜃</m:t>
                          </m:r>
                        </m:e>
                        <m:sub>
                          <m:r>
                            <a:rPr lang="en-US" b="0" i="1" smtClean="0">
                              <a:solidFill>
                                <a:srgbClr val="3F20FC"/>
                              </a:solidFill>
                              <a:latin typeface="Cambria Math" panose="02040503050406030204" pitchFamily="18" charset="0"/>
                            </a:rPr>
                            <m:t>2</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Prob</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dirty="0"/>
              </a:p>
            </p:txBody>
          </p:sp>
        </mc:Choice>
        <mc:Fallback>
          <p:sp>
            <p:nvSpPr>
              <p:cNvPr id="27" name="TextBox 26">
                <a:extLst>
                  <a:ext uri="{FF2B5EF4-FFF2-40B4-BE49-F238E27FC236}">
                    <a16:creationId xmlns:a16="http://schemas.microsoft.com/office/drawing/2014/main" id="{2B5E0443-A57C-534C-AF28-768E6D8E80A7}"/>
                  </a:ext>
                </a:extLst>
              </p:cNvPr>
              <p:cNvSpPr txBox="1">
                <a:spLocks noRot="1" noChangeAspect="1" noMove="1" noResize="1" noEditPoints="1" noAdjustHandles="1" noChangeArrowheads="1" noChangeShapeType="1" noTextEdit="1"/>
              </p:cNvSpPr>
              <p:nvPr/>
            </p:nvSpPr>
            <p:spPr>
              <a:xfrm>
                <a:off x="5186709" y="3307042"/>
                <a:ext cx="1373260" cy="276999"/>
              </a:xfrm>
              <a:prstGeom prst="rect">
                <a:avLst/>
              </a:prstGeom>
              <a:blipFill>
                <a:blip r:embed="rId8"/>
                <a:stretch>
                  <a:fillRect l="-3670" r="-4587" b="-304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D22DAC4A-55CB-2644-B0F4-AE9523F7A146}"/>
                  </a:ext>
                </a:extLst>
              </p:cNvPr>
              <p:cNvSpPr txBox="1"/>
              <p:nvPr/>
            </p:nvSpPr>
            <p:spPr>
              <a:xfrm>
                <a:off x="6190232" y="2585064"/>
                <a:ext cx="112511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dirty="0"/>
              </a:p>
            </p:txBody>
          </p:sp>
        </mc:Choice>
        <mc:Fallback>
          <p:sp>
            <p:nvSpPr>
              <p:cNvPr id="28" name="TextBox 27">
                <a:extLst>
                  <a:ext uri="{FF2B5EF4-FFF2-40B4-BE49-F238E27FC236}">
                    <a16:creationId xmlns:a16="http://schemas.microsoft.com/office/drawing/2014/main" id="{D22DAC4A-55CB-2644-B0F4-AE9523F7A146}"/>
                  </a:ext>
                </a:extLst>
              </p:cNvPr>
              <p:cNvSpPr txBox="1">
                <a:spLocks noRot="1" noChangeAspect="1" noMove="1" noResize="1" noEditPoints="1" noAdjustHandles="1" noChangeArrowheads="1" noChangeShapeType="1" noTextEdit="1"/>
              </p:cNvSpPr>
              <p:nvPr/>
            </p:nvSpPr>
            <p:spPr>
              <a:xfrm>
                <a:off x="6190232" y="2585064"/>
                <a:ext cx="1125116" cy="276999"/>
              </a:xfrm>
              <a:prstGeom prst="rect">
                <a:avLst/>
              </a:prstGeom>
              <a:blipFill>
                <a:blip r:embed="rId9"/>
                <a:stretch>
                  <a:fillRect l="-3333"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D58F5B56-D0C0-2340-A18C-E74E4B3144C1}"/>
                  </a:ext>
                </a:extLst>
              </p:cNvPr>
              <p:cNvSpPr txBox="1"/>
              <p:nvPr/>
            </p:nvSpPr>
            <p:spPr>
              <a:xfrm>
                <a:off x="6173302" y="3713478"/>
                <a:ext cx="114890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dirty="0"/>
              </a:p>
            </p:txBody>
          </p:sp>
        </mc:Choice>
        <mc:Fallback>
          <p:sp>
            <p:nvSpPr>
              <p:cNvPr id="29" name="TextBox 28">
                <a:extLst>
                  <a:ext uri="{FF2B5EF4-FFF2-40B4-BE49-F238E27FC236}">
                    <a16:creationId xmlns:a16="http://schemas.microsoft.com/office/drawing/2014/main" id="{D58F5B56-D0C0-2340-A18C-E74E4B3144C1}"/>
                  </a:ext>
                </a:extLst>
              </p:cNvPr>
              <p:cNvSpPr txBox="1">
                <a:spLocks noRot="1" noChangeAspect="1" noMove="1" noResize="1" noEditPoints="1" noAdjustHandles="1" noChangeArrowheads="1" noChangeShapeType="1" noTextEdit="1"/>
              </p:cNvSpPr>
              <p:nvPr/>
            </p:nvSpPr>
            <p:spPr>
              <a:xfrm>
                <a:off x="6173302" y="3713478"/>
                <a:ext cx="1148904" cy="276999"/>
              </a:xfrm>
              <a:prstGeom prst="rect">
                <a:avLst/>
              </a:prstGeom>
              <a:blipFill>
                <a:blip r:embed="rId10"/>
                <a:stretch>
                  <a:fillRect l="-3261"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DE6BF93F-2B13-DA4B-8E66-6EAB45465C6B}"/>
                  </a:ext>
                </a:extLst>
              </p:cNvPr>
              <p:cNvSpPr txBox="1"/>
              <p:nvPr/>
            </p:nvSpPr>
            <p:spPr>
              <a:xfrm>
                <a:off x="5207978" y="2559522"/>
                <a:ext cx="1018805" cy="2890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acc>
                            <m:accPr>
                              <m:chr m:val="̂"/>
                              <m:ctrlPr>
                                <a:rPr lang="en-US" b="0" i="1" smtClean="0">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𝜃</m:t>
                              </m:r>
                            </m:e>
                          </m:acc>
                        </m:e>
                        <m:sub>
                          <m:r>
                            <a:rPr lang="en-US" i="1">
                              <a:solidFill>
                                <a:srgbClr val="FF0000"/>
                              </a:solidFill>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Avg</m:t>
                      </m:r>
                      <m:r>
                        <a:rPr lang="en-US" b="0" i="1" smtClean="0">
                          <a:latin typeface="Cambria Math" panose="02040503050406030204" pitchFamily="18" charset="0"/>
                        </a:rPr>
                        <m:t>[</m:t>
                      </m:r>
                    </m:oMath>
                  </m:oMathPara>
                </a14:m>
                <a:endParaRPr lang="en-US" dirty="0"/>
              </a:p>
            </p:txBody>
          </p:sp>
        </mc:Choice>
        <mc:Fallback>
          <p:sp>
            <p:nvSpPr>
              <p:cNvPr id="33" name="TextBox 32">
                <a:extLst>
                  <a:ext uri="{FF2B5EF4-FFF2-40B4-BE49-F238E27FC236}">
                    <a16:creationId xmlns:a16="http://schemas.microsoft.com/office/drawing/2014/main" id="{DE6BF93F-2B13-DA4B-8E66-6EAB45465C6B}"/>
                  </a:ext>
                </a:extLst>
              </p:cNvPr>
              <p:cNvSpPr txBox="1">
                <a:spLocks noRot="1" noChangeAspect="1" noMove="1" noResize="1" noEditPoints="1" noAdjustHandles="1" noChangeArrowheads="1" noChangeShapeType="1" noTextEdit="1"/>
              </p:cNvSpPr>
              <p:nvPr/>
            </p:nvSpPr>
            <p:spPr>
              <a:xfrm>
                <a:off x="5207978" y="2559522"/>
                <a:ext cx="1018805" cy="289053"/>
              </a:xfrm>
              <a:prstGeom prst="rect">
                <a:avLst/>
              </a:prstGeom>
              <a:blipFill>
                <a:blip r:embed="rId11"/>
                <a:stretch>
                  <a:fillRect l="-3704" t="-21739" r="-7407" b="-347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FFA044D1-EB8E-5B41-BCF8-C6F8BCDE0D16}"/>
                  </a:ext>
                </a:extLst>
              </p:cNvPr>
              <p:cNvSpPr txBox="1"/>
              <p:nvPr/>
            </p:nvSpPr>
            <p:spPr>
              <a:xfrm>
                <a:off x="5207199" y="3689382"/>
                <a:ext cx="1018805" cy="2890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𝜃</m:t>
                              </m:r>
                            </m:e>
                          </m:acc>
                        </m:e>
                        <m:sub>
                          <m:r>
                            <a:rPr lang="en-US" b="0" i="1" smtClean="0">
                              <a:solidFill>
                                <a:srgbClr val="FF0000"/>
                              </a:solidFill>
                              <a:latin typeface="Cambria Math" panose="02040503050406030204" pitchFamily="18" charset="0"/>
                            </a:rPr>
                            <m:t>2</m:t>
                          </m:r>
                        </m:sub>
                      </m:sSub>
                      <m:r>
                        <a:rPr lang="en-US" i="1">
                          <a:latin typeface="Cambria Math" panose="02040503050406030204" pitchFamily="18" charset="0"/>
                        </a:rPr>
                        <m:t>=</m:t>
                      </m:r>
                      <m:r>
                        <m:rPr>
                          <m:sty m:val="p"/>
                        </m:rPr>
                        <a:rPr lang="en-US">
                          <a:latin typeface="Cambria Math" panose="02040503050406030204" pitchFamily="18" charset="0"/>
                        </a:rPr>
                        <m:t>Avg</m:t>
                      </m:r>
                      <m:r>
                        <a:rPr lang="en-US" b="0" i="1" smtClean="0">
                          <a:latin typeface="Cambria Math" panose="02040503050406030204" pitchFamily="18" charset="0"/>
                        </a:rPr>
                        <m:t>[</m:t>
                      </m:r>
                    </m:oMath>
                  </m:oMathPara>
                </a14:m>
                <a:endParaRPr lang="en-US" dirty="0"/>
              </a:p>
            </p:txBody>
          </p:sp>
        </mc:Choice>
        <mc:Fallback>
          <p:sp>
            <p:nvSpPr>
              <p:cNvPr id="35" name="TextBox 34">
                <a:extLst>
                  <a:ext uri="{FF2B5EF4-FFF2-40B4-BE49-F238E27FC236}">
                    <a16:creationId xmlns:a16="http://schemas.microsoft.com/office/drawing/2014/main" id="{FFA044D1-EB8E-5B41-BCF8-C6F8BCDE0D16}"/>
                  </a:ext>
                </a:extLst>
              </p:cNvPr>
              <p:cNvSpPr txBox="1">
                <a:spLocks noRot="1" noChangeAspect="1" noMove="1" noResize="1" noEditPoints="1" noAdjustHandles="1" noChangeArrowheads="1" noChangeShapeType="1" noTextEdit="1"/>
              </p:cNvSpPr>
              <p:nvPr/>
            </p:nvSpPr>
            <p:spPr>
              <a:xfrm>
                <a:off x="5207199" y="3689382"/>
                <a:ext cx="1018805" cy="289053"/>
              </a:xfrm>
              <a:prstGeom prst="rect">
                <a:avLst/>
              </a:prstGeom>
              <a:blipFill>
                <a:blip r:embed="rId12"/>
                <a:stretch>
                  <a:fillRect l="-3704" t="-21739" r="-7407" b="-347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B6E7520E-BCBD-7D4D-9825-E1428D33505B}"/>
                  </a:ext>
                </a:extLst>
              </p:cNvPr>
              <p:cNvSpPr txBox="1"/>
              <p:nvPr/>
            </p:nvSpPr>
            <p:spPr>
              <a:xfrm>
                <a:off x="7360765" y="2567989"/>
                <a:ext cx="13304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36" name="TextBox 35">
                <a:extLst>
                  <a:ext uri="{FF2B5EF4-FFF2-40B4-BE49-F238E27FC236}">
                    <a16:creationId xmlns:a16="http://schemas.microsoft.com/office/drawing/2014/main" id="{B6E7520E-BCBD-7D4D-9825-E1428D33505B}"/>
                  </a:ext>
                </a:extLst>
              </p:cNvPr>
              <p:cNvSpPr txBox="1">
                <a:spLocks noRot="1" noChangeAspect="1" noMove="1" noResize="1" noEditPoints="1" noAdjustHandles="1" noChangeArrowheads="1" noChangeShapeType="1" noTextEdit="1"/>
              </p:cNvSpPr>
              <p:nvPr/>
            </p:nvSpPr>
            <p:spPr>
              <a:xfrm>
                <a:off x="7360765" y="2567989"/>
                <a:ext cx="133049" cy="276999"/>
              </a:xfrm>
              <a:prstGeom prst="rect">
                <a:avLst/>
              </a:prstGeom>
              <a:blipFill>
                <a:blip r:embed="rId13"/>
                <a:stretch>
                  <a:fillRect l="-54545" r="-54545" b="-304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79CF289C-B413-724D-B0C0-5DC900764E73}"/>
                  </a:ext>
                </a:extLst>
              </p:cNvPr>
              <p:cNvSpPr txBox="1"/>
              <p:nvPr/>
            </p:nvSpPr>
            <p:spPr>
              <a:xfrm>
                <a:off x="7438404" y="3707240"/>
                <a:ext cx="13304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37" name="TextBox 36">
                <a:extLst>
                  <a:ext uri="{FF2B5EF4-FFF2-40B4-BE49-F238E27FC236}">
                    <a16:creationId xmlns:a16="http://schemas.microsoft.com/office/drawing/2014/main" id="{79CF289C-B413-724D-B0C0-5DC900764E73}"/>
                  </a:ext>
                </a:extLst>
              </p:cNvPr>
              <p:cNvSpPr txBox="1">
                <a:spLocks noRot="1" noChangeAspect="1" noMove="1" noResize="1" noEditPoints="1" noAdjustHandles="1" noChangeArrowheads="1" noChangeShapeType="1" noTextEdit="1"/>
              </p:cNvSpPr>
              <p:nvPr/>
            </p:nvSpPr>
            <p:spPr>
              <a:xfrm>
                <a:off x="7438404" y="3707240"/>
                <a:ext cx="133049" cy="276999"/>
              </a:xfrm>
              <a:prstGeom prst="rect">
                <a:avLst/>
              </a:prstGeom>
              <a:blipFill>
                <a:blip r:embed="rId14"/>
                <a:stretch>
                  <a:fillRect l="-63636" r="-54545" b="-304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Rectangle 41">
                <a:extLst>
                  <a:ext uri="{FF2B5EF4-FFF2-40B4-BE49-F238E27FC236}">
                    <a16:creationId xmlns:a16="http://schemas.microsoft.com/office/drawing/2014/main" id="{F7176690-FA18-6B47-A79A-CD0AB2E05C5B}"/>
                  </a:ext>
                </a:extLst>
              </p:cNvPr>
              <p:cNvSpPr/>
              <p:nvPr/>
            </p:nvSpPr>
            <p:spPr>
              <a:xfrm>
                <a:off x="4783659" y="4313930"/>
                <a:ext cx="2339167" cy="33547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𝐏𝐫𝐨𝐛</m:t>
                      </m:r>
                      <m:d>
                        <m:dPr>
                          <m:begChr m:val="["/>
                          <m:endChr m:val="]"/>
                          <m:ctrlPr>
                            <a:rPr lang="en-US" sz="1400" b="0" i="0" smtClean="0">
                              <a:latin typeface="Cambria Math" panose="02040503050406030204" pitchFamily="18" charset="0"/>
                            </a:rPr>
                          </m:ctrlPr>
                        </m:dPr>
                        <m:e>
                          <m:sSub>
                            <m:sSubPr>
                              <m:ctrlPr>
                                <a:rPr lang="en-US" sz="1400" i="1" smtClean="0">
                                  <a:solidFill>
                                    <a:srgbClr val="FF0000"/>
                                  </a:solidFill>
                                  <a:latin typeface="Cambria Math" panose="02040503050406030204" pitchFamily="18" charset="0"/>
                                </a:rPr>
                              </m:ctrlPr>
                            </m:sSubPr>
                            <m:e>
                              <m:acc>
                                <m:accPr>
                                  <m:chr m:val="̂"/>
                                  <m:ctrlPr>
                                    <a:rPr lang="en-US" sz="1400" i="1">
                                      <a:solidFill>
                                        <a:srgbClr val="FF0000"/>
                                      </a:solidFill>
                                      <a:latin typeface="Cambria Math" panose="02040503050406030204" pitchFamily="18" charset="0"/>
                                    </a:rPr>
                                  </m:ctrlPr>
                                </m:accPr>
                                <m:e>
                                  <m:r>
                                    <a:rPr lang="en-US" sz="1400" i="1">
                                      <a:solidFill>
                                        <a:srgbClr val="FF0000"/>
                                      </a:solidFill>
                                      <a:latin typeface="Cambria Math" panose="02040503050406030204" pitchFamily="18" charset="0"/>
                                    </a:rPr>
                                    <m:t>𝜃</m:t>
                                  </m:r>
                                </m:e>
                              </m:acc>
                            </m:e>
                            <m:sub>
                              <m:r>
                                <a:rPr lang="en-US" sz="1400" i="1">
                                  <a:solidFill>
                                    <a:srgbClr val="FF0000"/>
                                  </a:solidFill>
                                  <a:latin typeface="Cambria Math" panose="02040503050406030204" pitchFamily="18" charset="0"/>
                                </a:rPr>
                                <m:t>1</m:t>
                              </m:r>
                            </m:sub>
                          </m:sSub>
                          <m:r>
                            <a:rPr lang="en-US" sz="1400" b="0" i="0" smtClean="0">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acc>
                                <m:accPr>
                                  <m:chr m:val="̂"/>
                                  <m:ctrlPr>
                                    <a:rPr lang="en-US" sz="1400" i="1">
                                      <a:solidFill>
                                        <a:srgbClr val="FF0000"/>
                                      </a:solidFill>
                                      <a:latin typeface="Cambria Math" panose="02040503050406030204" pitchFamily="18" charset="0"/>
                                    </a:rPr>
                                  </m:ctrlPr>
                                </m:accPr>
                                <m:e>
                                  <m:r>
                                    <a:rPr lang="en-US" sz="1400" i="1">
                                      <a:solidFill>
                                        <a:srgbClr val="FF0000"/>
                                      </a:solidFill>
                                      <a:latin typeface="Cambria Math" panose="02040503050406030204" pitchFamily="18" charset="0"/>
                                    </a:rPr>
                                    <m:t>𝜃</m:t>
                                  </m:r>
                                </m:e>
                              </m:acc>
                            </m:e>
                            <m:sub>
                              <m:r>
                                <a:rPr lang="en-US" sz="1400" i="1">
                                  <a:solidFill>
                                    <a:srgbClr val="FF0000"/>
                                  </a:solidFill>
                                  <a:latin typeface="Cambria Math" panose="02040503050406030204" pitchFamily="18" charset="0"/>
                                </a:rPr>
                                <m:t>2</m:t>
                              </m:r>
                            </m:sub>
                          </m:sSub>
                          <m:r>
                            <a:rPr lang="en-US" sz="1400" b="0" i="0" smtClean="0">
                              <a:latin typeface="Cambria Math" panose="02040503050406030204" pitchFamily="18" charset="0"/>
                            </a:rPr>
                            <m:t>&gt;3.5</m:t>
                          </m:r>
                        </m:e>
                        <m:e>
                          <m:r>
                            <m:rPr>
                              <m:nor/>
                            </m:rPr>
                            <a:rPr lang="el-GR" sz="1400" b="1" i="1" dirty="0">
                              <a:solidFill>
                                <a:srgbClr val="0010FB"/>
                              </a:solidFill>
                              <a:latin typeface="Times New Roman" panose="02020603050405020304" pitchFamily="18" charset="0"/>
                              <a:cs typeface="Times New Roman" panose="02020603050405020304" pitchFamily="18" charset="0"/>
                            </a:rPr>
                            <m:t>θ</m:t>
                          </m:r>
                          <m:r>
                            <m:rPr>
                              <m:nor/>
                            </m:rPr>
                            <a:rPr lang="el-GR" sz="1400" b="1" i="1" baseline="-25000" dirty="0">
                              <a:solidFill>
                                <a:srgbClr val="0010FB"/>
                              </a:solidFill>
                              <a:latin typeface="Times New Roman" panose="02020603050405020304" pitchFamily="18" charset="0"/>
                              <a:cs typeface="Times New Roman" panose="02020603050405020304" pitchFamily="18" charset="0"/>
                            </a:rPr>
                            <m:t>1</m:t>
                          </m:r>
                          <m:r>
                            <m:rPr>
                              <m:nor/>
                            </m:rPr>
                            <a:rPr lang="en-US" sz="1400" dirty="0">
                              <a:solidFill>
                                <a:srgbClr val="0010FB"/>
                              </a:solidFill>
                              <a:latin typeface="Times New Roman" panose="02020603050405020304" pitchFamily="18" charset="0"/>
                              <a:cs typeface="Times New Roman" panose="02020603050405020304" pitchFamily="18" charset="0"/>
                            </a:rPr>
                            <m:t> </m:t>
                          </m:r>
                          <m:r>
                            <m:rPr>
                              <m:nor/>
                            </m:rPr>
                            <a:rPr lang="en-US" sz="1400" b="0" i="0" dirty="0" smtClean="0">
                              <a:solidFill>
                                <a:srgbClr val="0010FB"/>
                              </a:solidFill>
                            </a:rPr>
                            <m:t>=</m:t>
                          </m:r>
                          <m:r>
                            <m:rPr>
                              <m:nor/>
                            </m:rPr>
                            <a:rPr lang="en-US" sz="1400" dirty="0">
                              <a:solidFill>
                                <a:srgbClr val="0010FB"/>
                              </a:solidFill>
                              <a:latin typeface="Times New Roman" panose="02020603050405020304" pitchFamily="18" charset="0"/>
                              <a:cs typeface="Times New Roman" panose="02020603050405020304" pitchFamily="18" charset="0"/>
                            </a:rPr>
                            <m:t> </m:t>
                          </m:r>
                          <m:r>
                            <m:rPr>
                              <m:nor/>
                            </m:rPr>
                            <a:rPr lang="el-GR" sz="1400" b="1" i="1" dirty="0">
                              <a:solidFill>
                                <a:srgbClr val="0010FB"/>
                              </a:solidFill>
                              <a:latin typeface="Times New Roman" panose="02020603050405020304" pitchFamily="18" charset="0"/>
                              <a:cs typeface="Times New Roman" panose="02020603050405020304" pitchFamily="18" charset="0"/>
                            </a:rPr>
                            <m:t>θ</m:t>
                          </m:r>
                          <m:r>
                            <m:rPr>
                              <m:nor/>
                            </m:rPr>
                            <a:rPr lang="en-US" sz="1400" b="1" i="1" baseline="-25000" dirty="0">
                              <a:solidFill>
                                <a:srgbClr val="0010FB"/>
                              </a:solidFill>
                              <a:latin typeface="Times New Roman" panose="02020603050405020304" pitchFamily="18" charset="0"/>
                              <a:cs typeface="Times New Roman" panose="02020603050405020304" pitchFamily="18" charset="0"/>
                            </a:rPr>
                            <m:t>2</m:t>
                          </m:r>
                        </m:e>
                      </m:d>
                    </m:oMath>
                  </m:oMathPara>
                </a14:m>
                <a:endParaRPr lang="en-US" sz="1400" dirty="0"/>
              </a:p>
            </p:txBody>
          </p:sp>
        </mc:Choice>
        <mc:Fallback>
          <p:sp>
            <p:nvSpPr>
              <p:cNvPr id="42" name="Rectangle 41">
                <a:extLst>
                  <a:ext uri="{FF2B5EF4-FFF2-40B4-BE49-F238E27FC236}">
                    <a16:creationId xmlns:a16="http://schemas.microsoft.com/office/drawing/2014/main" id="{F7176690-FA18-6B47-A79A-CD0AB2E05C5B}"/>
                  </a:ext>
                </a:extLst>
              </p:cNvPr>
              <p:cNvSpPr>
                <a:spLocks noRot="1" noChangeAspect="1" noMove="1" noResize="1" noEditPoints="1" noAdjustHandles="1" noChangeArrowheads="1" noChangeShapeType="1" noTextEdit="1"/>
              </p:cNvSpPr>
              <p:nvPr/>
            </p:nvSpPr>
            <p:spPr>
              <a:xfrm>
                <a:off x="4783659" y="4313930"/>
                <a:ext cx="2339167" cy="335476"/>
              </a:xfrm>
              <a:prstGeom prst="rect">
                <a:avLst/>
              </a:prstGeom>
              <a:blipFill>
                <a:blip r:embed="rId15"/>
                <a:stretch>
                  <a:fillRect b="-7407"/>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70FD362D-5C4F-9C40-847B-EC289E4ECFDD}"/>
              </a:ext>
            </a:extLst>
          </p:cNvPr>
          <p:cNvSpPr/>
          <p:nvPr/>
        </p:nvSpPr>
        <p:spPr>
          <a:xfrm>
            <a:off x="4037513" y="4329800"/>
            <a:ext cx="809452" cy="307777"/>
          </a:xfrm>
          <a:prstGeom prst="rect">
            <a:avLst/>
          </a:prstGeom>
        </p:spPr>
        <p:txBody>
          <a:bodyPr wrap="none">
            <a:spAutoFit/>
          </a:bodyPr>
          <a:lstStyle/>
          <a:p>
            <a:r>
              <a:rPr lang="en-US" sz="1400" i="1" dirty="0">
                <a:solidFill>
                  <a:schemeClr val="accent6">
                    <a:lumMod val="75000"/>
                  </a:schemeClr>
                </a:solidFill>
              </a:rPr>
              <a:t>P-value</a:t>
            </a:r>
            <a:r>
              <a:rPr lang="en-US" sz="1400" i="1" dirty="0"/>
              <a:t>=</a:t>
            </a:r>
          </a:p>
        </p:txBody>
      </p:sp>
      <mc:AlternateContent xmlns:mc="http://schemas.openxmlformats.org/markup-compatibility/2006">
        <mc:Choice xmlns:a14="http://schemas.microsoft.com/office/drawing/2010/main" Requires="a14">
          <p:sp>
            <p:nvSpPr>
              <p:cNvPr id="45" name="Rectangle 44">
                <a:extLst>
                  <a:ext uri="{FF2B5EF4-FFF2-40B4-BE49-F238E27FC236}">
                    <a16:creationId xmlns:a16="http://schemas.microsoft.com/office/drawing/2014/main" id="{F188AB52-28B5-5A40-9982-A33624DF4D51}"/>
                  </a:ext>
                </a:extLst>
              </p:cNvPr>
              <p:cNvSpPr/>
              <p:nvPr/>
            </p:nvSpPr>
            <p:spPr>
              <a:xfrm>
                <a:off x="7047017" y="4336050"/>
                <a:ext cx="1448217" cy="307777"/>
              </a:xfrm>
              <a:prstGeom prst="rect">
                <a:avLst/>
              </a:prstGeom>
            </p:spPr>
            <p:txBody>
              <a:bodyPr wrap="none">
                <a:spAutoFit/>
              </a:bodyPr>
              <a:lstStyle/>
              <a:p>
                <a14:m>
                  <m:oMath xmlns:m="http://schemas.openxmlformats.org/officeDocument/2006/math">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&lt;</m:t>
                        </m:r>
                      </m:e>
                      <m:sub>
                        <m:r>
                          <a:rPr lang="en-US" sz="1400" b="0" i="1" dirty="0" smtClean="0">
                            <a:latin typeface="Cambria Math" panose="02040503050406030204" pitchFamily="18" charset="0"/>
                          </a:rPr>
                          <m:t>?</m:t>
                        </m:r>
                      </m:sub>
                    </m:sSub>
                  </m:oMath>
                </a14:m>
                <a:r>
                  <a:rPr lang="en-US" sz="1400" b="0" dirty="0"/>
                  <a:t> </a:t>
                </a:r>
                <a14:m>
                  <m:oMath xmlns:m="http://schemas.openxmlformats.org/officeDocument/2006/math">
                    <m:r>
                      <a:rPr lang="en-US" sz="1400" b="0" i="1" smtClean="0">
                        <a:latin typeface="Cambria Math" panose="02040503050406030204" pitchFamily="18" charset="0"/>
                      </a:rPr>
                      <m:t>𝛽</m:t>
                    </m:r>
                  </m:oMath>
                </a14:m>
                <a:r>
                  <a:rPr lang="en-US" sz="1400" dirty="0"/>
                  <a:t> (e.g., 0.005)</a:t>
                </a:r>
              </a:p>
            </p:txBody>
          </p:sp>
        </mc:Choice>
        <mc:Fallback>
          <p:sp>
            <p:nvSpPr>
              <p:cNvPr id="45" name="Rectangle 44">
                <a:extLst>
                  <a:ext uri="{FF2B5EF4-FFF2-40B4-BE49-F238E27FC236}">
                    <a16:creationId xmlns:a16="http://schemas.microsoft.com/office/drawing/2014/main" id="{F188AB52-28B5-5A40-9982-A33624DF4D51}"/>
                  </a:ext>
                </a:extLst>
              </p:cNvPr>
              <p:cNvSpPr>
                <a:spLocks noRot="1" noChangeAspect="1" noMove="1" noResize="1" noEditPoints="1" noAdjustHandles="1" noChangeArrowheads="1" noChangeShapeType="1" noTextEdit="1"/>
              </p:cNvSpPr>
              <p:nvPr/>
            </p:nvSpPr>
            <p:spPr>
              <a:xfrm>
                <a:off x="7047017" y="4336050"/>
                <a:ext cx="1448217" cy="307777"/>
              </a:xfrm>
              <a:prstGeom prst="rect">
                <a:avLst/>
              </a:prstGeom>
              <a:blipFill>
                <a:blip r:embed="rId16"/>
                <a:stretch>
                  <a:fillRect b="-15385"/>
                </a:stretch>
              </a:blipFill>
            </p:spPr>
            <p:txBody>
              <a:bodyPr/>
              <a:lstStyle/>
              <a:p>
                <a:r>
                  <a:rPr lang="en-US">
                    <a:noFill/>
                  </a:rPr>
                  <a:t> </a:t>
                </a:r>
              </a:p>
            </p:txBody>
          </p:sp>
        </mc:Fallback>
      </mc:AlternateContent>
      <p:sp>
        <p:nvSpPr>
          <p:cNvPr id="47" name="Freeform 46">
            <a:extLst>
              <a:ext uri="{FF2B5EF4-FFF2-40B4-BE49-F238E27FC236}">
                <a16:creationId xmlns:a16="http://schemas.microsoft.com/office/drawing/2014/main" id="{E75E059F-B7A2-1E49-95BC-6FAFC8AEA39B}"/>
              </a:ext>
            </a:extLst>
          </p:cNvPr>
          <p:cNvSpPr/>
          <p:nvPr/>
        </p:nvSpPr>
        <p:spPr>
          <a:xfrm rot="21229745" flipH="1" flipV="1">
            <a:off x="4546854" y="2768258"/>
            <a:ext cx="1774128" cy="231538"/>
          </a:xfrm>
          <a:custGeom>
            <a:avLst/>
            <a:gdLst>
              <a:gd name="connsiteX0" fmla="*/ 1261242 w 1261242"/>
              <a:gd name="connsiteY0" fmla="*/ 423455 h 423455"/>
              <a:gd name="connsiteX1" fmla="*/ 859221 w 1261242"/>
              <a:gd name="connsiteY1" fmla="*/ 45083 h 423455"/>
              <a:gd name="connsiteX2" fmla="*/ 0 w 1261242"/>
              <a:gd name="connsiteY2" fmla="*/ 21435 h 423455"/>
            </a:gdLst>
            <a:ahLst/>
            <a:cxnLst>
              <a:cxn ang="0">
                <a:pos x="connsiteX0" y="connsiteY0"/>
              </a:cxn>
              <a:cxn ang="0">
                <a:pos x="connsiteX1" y="connsiteY1"/>
              </a:cxn>
              <a:cxn ang="0">
                <a:pos x="connsiteX2" y="connsiteY2"/>
              </a:cxn>
            </a:cxnLst>
            <a:rect l="l" t="t" r="r" b="b"/>
            <a:pathLst>
              <a:path w="1261242" h="423455">
                <a:moveTo>
                  <a:pt x="1261242" y="423455"/>
                </a:moveTo>
                <a:cubicBezTo>
                  <a:pt x="1165335" y="267770"/>
                  <a:pt x="1069428" y="112086"/>
                  <a:pt x="859221" y="45083"/>
                </a:cubicBezTo>
                <a:cubicBezTo>
                  <a:pt x="649014" y="-21920"/>
                  <a:pt x="324507" y="-243"/>
                  <a:pt x="0" y="21435"/>
                </a:cubicBezTo>
              </a:path>
            </a:pathLst>
          </a:custGeom>
          <a:noFill/>
          <a:ln>
            <a:solidFill>
              <a:schemeClr val="tx1"/>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28F2007C-03AA-2E43-A924-0BA994B73459}"/>
              </a:ext>
            </a:extLst>
          </p:cNvPr>
          <p:cNvSpPr/>
          <p:nvPr/>
        </p:nvSpPr>
        <p:spPr>
          <a:xfrm rot="21229745" flipH="1" flipV="1">
            <a:off x="4546854" y="3893281"/>
            <a:ext cx="1774128" cy="231538"/>
          </a:xfrm>
          <a:custGeom>
            <a:avLst/>
            <a:gdLst>
              <a:gd name="connsiteX0" fmla="*/ 1261242 w 1261242"/>
              <a:gd name="connsiteY0" fmla="*/ 423455 h 423455"/>
              <a:gd name="connsiteX1" fmla="*/ 859221 w 1261242"/>
              <a:gd name="connsiteY1" fmla="*/ 45083 h 423455"/>
              <a:gd name="connsiteX2" fmla="*/ 0 w 1261242"/>
              <a:gd name="connsiteY2" fmla="*/ 21435 h 423455"/>
            </a:gdLst>
            <a:ahLst/>
            <a:cxnLst>
              <a:cxn ang="0">
                <a:pos x="connsiteX0" y="connsiteY0"/>
              </a:cxn>
              <a:cxn ang="0">
                <a:pos x="connsiteX1" y="connsiteY1"/>
              </a:cxn>
              <a:cxn ang="0">
                <a:pos x="connsiteX2" y="connsiteY2"/>
              </a:cxn>
            </a:cxnLst>
            <a:rect l="l" t="t" r="r" b="b"/>
            <a:pathLst>
              <a:path w="1261242" h="423455">
                <a:moveTo>
                  <a:pt x="1261242" y="423455"/>
                </a:moveTo>
                <a:cubicBezTo>
                  <a:pt x="1165335" y="267770"/>
                  <a:pt x="1069428" y="112086"/>
                  <a:pt x="859221" y="45083"/>
                </a:cubicBezTo>
                <a:cubicBezTo>
                  <a:pt x="649014" y="-21920"/>
                  <a:pt x="324507" y="-243"/>
                  <a:pt x="0" y="21435"/>
                </a:cubicBezTo>
              </a:path>
            </a:pathLst>
          </a:custGeom>
          <a:noFill/>
          <a:ln>
            <a:solidFill>
              <a:schemeClr val="tx1"/>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ular Callout 49">
            <a:extLst>
              <a:ext uri="{FF2B5EF4-FFF2-40B4-BE49-F238E27FC236}">
                <a16:creationId xmlns:a16="http://schemas.microsoft.com/office/drawing/2014/main" id="{8753E445-EA5B-E64A-8FCA-225509D7086C}"/>
              </a:ext>
            </a:extLst>
          </p:cNvPr>
          <p:cNvSpPr/>
          <p:nvPr/>
        </p:nvSpPr>
        <p:spPr>
          <a:xfrm>
            <a:off x="886217" y="4066999"/>
            <a:ext cx="1434047" cy="263526"/>
          </a:xfrm>
          <a:prstGeom prst="wedgeRoundRectCallout">
            <a:avLst>
              <a:gd name="adj1" fmla="val 52360"/>
              <a:gd name="adj2" fmla="val -9770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One-sided z-test</a:t>
            </a:r>
          </a:p>
        </p:txBody>
      </p:sp>
    </p:spTree>
    <p:extLst>
      <p:ext uri="{BB962C8B-B14F-4D97-AF65-F5344CB8AC3E}">
        <p14:creationId xmlns:p14="http://schemas.microsoft.com/office/powerpoint/2010/main" val="255135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500"/>
                                        <p:tgtEl>
                                          <p:spTgt spid="4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fade">
                                      <p:cBhvr>
                                        <p:cTn id="88" dur="500"/>
                                        <p:tgtEl>
                                          <p:spTgt spid="43"/>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fade">
                                      <p:cBhvr>
                                        <p:cTn id="93" dur="500"/>
                                        <p:tgtEl>
                                          <p:spTgt spid="45"/>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 grpId="0" build="p"/>
      <p:bldP spid="7" grpId="0"/>
      <p:bldP spid="26" grpId="0"/>
      <p:bldP spid="27" grpId="0"/>
      <p:bldP spid="28" grpId="0"/>
      <p:bldP spid="29" grpId="0"/>
      <p:bldP spid="33" grpId="0"/>
      <p:bldP spid="35" grpId="0"/>
      <p:bldP spid="36" grpId="0"/>
      <p:bldP spid="37" grpId="0"/>
      <p:bldP spid="42" grpId="0"/>
      <p:bldP spid="43" grpId="0"/>
      <p:bldP spid="45" grpId="0"/>
      <p:bldP spid="47" grpId="0" animBg="1"/>
      <p:bldP spid="49" grpId="0" animBg="1"/>
      <p:bldP spid="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B0CC6-6CAE-A945-8288-58851A76AC76}"/>
              </a:ext>
            </a:extLst>
          </p:cNvPr>
          <p:cNvSpPr>
            <a:spLocks noGrp="1"/>
          </p:cNvSpPr>
          <p:nvPr>
            <p:ph type="title"/>
          </p:nvPr>
        </p:nvSpPr>
        <p:spPr/>
        <p:txBody>
          <a:bodyPr/>
          <a:lstStyle/>
          <a:p>
            <a:r>
              <a:rPr lang="en-US" dirty="0"/>
              <a:t>The Cycle of Empirical Research</a:t>
            </a:r>
          </a:p>
        </p:txBody>
      </p:sp>
      <p:sp>
        <p:nvSpPr>
          <p:cNvPr id="4" name="Rectangle 3">
            <a:extLst>
              <a:ext uri="{FF2B5EF4-FFF2-40B4-BE49-F238E27FC236}">
                <a16:creationId xmlns:a16="http://schemas.microsoft.com/office/drawing/2014/main" id="{A088E00C-2443-7642-9F1D-1FD28A29A391}"/>
              </a:ext>
            </a:extLst>
          </p:cNvPr>
          <p:cNvSpPr/>
          <p:nvPr/>
        </p:nvSpPr>
        <p:spPr>
          <a:xfrm>
            <a:off x="3630133" y="1523952"/>
            <a:ext cx="1826885" cy="997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Hypothesis,</a:t>
            </a:r>
            <a:br>
              <a:rPr lang="en-US" b="1" dirty="0">
                <a:solidFill>
                  <a:schemeClr val="bg1"/>
                </a:solidFill>
              </a:rPr>
            </a:br>
            <a:r>
              <a:rPr lang="en-US" b="1" dirty="0">
                <a:solidFill>
                  <a:schemeClr val="bg1"/>
                </a:solidFill>
              </a:rPr>
              <a:t>or a General Premise </a:t>
            </a:r>
          </a:p>
        </p:txBody>
      </p:sp>
      <p:sp>
        <p:nvSpPr>
          <p:cNvPr id="5" name="Rectangle 4">
            <a:extLst>
              <a:ext uri="{FF2B5EF4-FFF2-40B4-BE49-F238E27FC236}">
                <a16:creationId xmlns:a16="http://schemas.microsoft.com/office/drawing/2014/main" id="{5A142BE5-58AB-3044-98F7-8900CDE25480}"/>
              </a:ext>
            </a:extLst>
          </p:cNvPr>
          <p:cNvSpPr/>
          <p:nvPr/>
        </p:nvSpPr>
        <p:spPr>
          <a:xfrm>
            <a:off x="3630133" y="3365223"/>
            <a:ext cx="1826885" cy="814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Empirical </a:t>
            </a:r>
            <a:br>
              <a:rPr lang="en-US" b="1" dirty="0">
                <a:solidFill>
                  <a:schemeClr val="bg1"/>
                </a:solidFill>
              </a:rPr>
            </a:br>
            <a:r>
              <a:rPr lang="en-US" b="1" dirty="0">
                <a:solidFill>
                  <a:schemeClr val="bg1"/>
                </a:solidFill>
              </a:rPr>
              <a:t>Observations</a:t>
            </a:r>
          </a:p>
        </p:txBody>
      </p:sp>
      <p:sp>
        <p:nvSpPr>
          <p:cNvPr id="6" name="Arc 5">
            <a:extLst>
              <a:ext uri="{FF2B5EF4-FFF2-40B4-BE49-F238E27FC236}">
                <a16:creationId xmlns:a16="http://schemas.microsoft.com/office/drawing/2014/main" id="{05784099-297F-AA4A-B704-0D918B0B70F7}"/>
              </a:ext>
            </a:extLst>
          </p:cNvPr>
          <p:cNvSpPr/>
          <p:nvPr/>
        </p:nvSpPr>
        <p:spPr>
          <a:xfrm>
            <a:off x="4944227" y="2021124"/>
            <a:ext cx="1046139" cy="1787134"/>
          </a:xfrm>
          <a:prstGeom prst="arc">
            <a:avLst>
              <a:gd name="adj1" fmla="val 16200000"/>
              <a:gd name="adj2" fmla="val 5462077"/>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b="1" dirty="0"/>
          </a:p>
        </p:txBody>
      </p:sp>
      <p:sp>
        <p:nvSpPr>
          <p:cNvPr id="8" name="Arc 7">
            <a:extLst>
              <a:ext uri="{FF2B5EF4-FFF2-40B4-BE49-F238E27FC236}">
                <a16:creationId xmlns:a16="http://schemas.microsoft.com/office/drawing/2014/main" id="{217E3DE8-D14D-4141-AC8F-4270CD3B3B12}"/>
              </a:ext>
            </a:extLst>
          </p:cNvPr>
          <p:cNvSpPr/>
          <p:nvPr/>
        </p:nvSpPr>
        <p:spPr>
          <a:xfrm rot="10800000">
            <a:off x="3024526" y="2021125"/>
            <a:ext cx="1226090" cy="1787131"/>
          </a:xfrm>
          <a:prstGeom prst="arc">
            <a:avLst>
              <a:gd name="adj1" fmla="val 16200000"/>
              <a:gd name="adj2" fmla="val 5462077"/>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b="1" dirty="0"/>
          </a:p>
        </p:txBody>
      </p:sp>
      <p:sp>
        <p:nvSpPr>
          <p:cNvPr id="9" name="TextBox 8">
            <a:extLst>
              <a:ext uri="{FF2B5EF4-FFF2-40B4-BE49-F238E27FC236}">
                <a16:creationId xmlns:a16="http://schemas.microsoft.com/office/drawing/2014/main" id="{AAFDF251-65B6-7147-A16C-72EF45688764}"/>
              </a:ext>
            </a:extLst>
          </p:cNvPr>
          <p:cNvSpPr txBox="1"/>
          <p:nvPr/>
        </p:nvSpPr>
        <p:spPr>
          <a:xfrm>
            <a:off x="2367053" y="2407654"/>
            <a:ext cx="1212066" cy="923330"/>
          </a:xfrm>
          <a:prstGeom prst="rect">
            <a:avLst/>
          </a:prstGeom>
          <a:solidFill>
            <a:schemeClr val="bg1"/>
          </a:solidFill>
        </p:spPr>
        <p:txBody>
          <a:bodyPr wrap="square" rtlCol="0">
            <a:spAutoFit/>
          </a:bodyPr>
          <a:lstStyle/>
          <a:p>
            <a:pPr algn="ctr"/>
            <a:r>
              <a:rPr lang="en-US" i="1" dirty="0"/>
              <a:t>????</a:t>
            </a:r>
          </a:p>
          <a:p>
            <a:pPr algn="ctr"/>
            <a:r>
              <a:rPr lang="en-US" i="1" dirty="0"/>
              <a:t>Research </a:t>
            </a:r>
          </a:p>
          <a:p>
            <a:pPr algn="ctr"/>
            <a:r>
              <a:rPr lang="en-US" i="1" dirty="0"/>
              <a:t>Problem</a:t>
            </a:r>
          </a:p>
        </p:txBody>
      </p:sp>
      <p:sp>
        <p:nvSpPr>
          <p:cNvPr id="12" name="TextBox 11">
            <a:extLst>
              <a:ext uri="{FF2B5EF4-FFF2-40B4-BE49-F238E27FC236}">
                <a16:creationId xmlns:a16="http://schemas.microsoft.com/office/drawing/2014/main" id="{01C83828-FC96-454F-BBE5-B8C8140B1812}"/>
              </a:ext>
            </a:extLst>
          </p:cNvPr>
          <p:cNvSpPr txBox="1"/>
          <p:nvPr/>
        </p:nvSpPr>
        <p:spPr>
          <a:xfrm>
            <a:off x="5171024" y="2554370"/>
            <a:ext cx="1605923" cy="646331"/>
          </a:xfrm>
          <a:prstGeom prst="rect">
            <a:avLst/>
          </a:prstGeom>
          <a:solidFill>
            <a:schemeClr val="bg1"/>
          </a:solidFill>
        </p:spPr>
        <p:txBody>
          <a:bodyPr wrap="square" rtlCol="0">
            <a:spAutoFit/>
          </a:bodyPr>
          <a:lstStyle/>
          <a:p>
            <a:pPr algn="ctr"/>
            <a:r>
              <a:rPr lang="en-US" i="1" dirty="0"/>
              <a:t>Assessment/</a:t>
            </a:r>
          </a:p>
          <a:p>
            <a:pPr algn="ctr"/>
            <a:r>
              <a:rPr lang="en-US" i="1" dirty="0"/>
              <a:t>Verification</a:t>
            </a:r>
          </a:p>
        </p:txBody>
      </p:sp>
      <p:sp>
        <p:nvSpPr>
          <p:cNvPr id="16" name="Rounded Rectangle 15">
            <a:extLst>
              <a:ext uri="{FF2B5EF4-FFF2-40B4-BE49-F238E27FC236}">
                <a16:creationId xmlns:a16="http://schemas.microsoft.com/office/drawing/2014/main" id="{72DCABC2-A63A-D646-AA84-150B94DF7D9B}"/>
              </a:ext>
            </a:extLst>
          </p:cNvPr>
          <p:cNvSpPr/>
          <p:nvPr/>
        </p:nvSpPr>
        <p:spPr>
          <a:xfrm>
            <a:off x="2245487" y="1328675"/>
            <a:ext cx="4550455" cy="2036548"/>
          </a:xfrm>
          <a:prstGeom prst="round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DB4B3CB9-3CFF-CD47-83F2-15B3311A025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pic>
        <p:nvPicPr>
          <p:cNvPr id="10" name="Picture 9">
            <a:extLst>
              <a:ext uri="{FF2B5EF4-FFF2-40B4-BE49-F238E27FC236}">
                <a16:creationId xmlns:a16="http://schemas.microsoft.com/office/drawing/2014/main" id="{1E6B84D9-2A5E-8B4C-90BB-9955460033CE}"/>
              </a:ext>
            </a:extLst>
          </p:cNvPr>
          <p:cNvPicPr>
            <a:picLocks noChangeAspect="1"/>
          </p:cNvPicPr>
          <p:nvPr/>
        </p:nvPicPr>
        <p:blipFill>
          <a:blip r:embed="rId3"/>
          <a:stretch>
            <a:fillRect/>
          </a:stretch>
        </p:blipFill>
        <p:spPr>
          <a:xfrm>
            <a:off x="4060821" y="4208804"/>
            <a:ext cx="836083" cy="955791"/>
          </a:xfrm>
          <a:prstGeom prst="rect">
            <a:avLst/>
          </a:prstGeom>
        </p:spPr>
      </p:pic>
    </p:spTree>
    <p:extLst>
      <p:ext uri="{BB962C8B-B14F-4D97-AF65-F5344CB8AC3E}">
        <p14:creationId xmlns:p14="http://schemas.microsoft.com/office/powerpoint/2010/main" val="412416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2"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938B3-2D0E-5D47-A0E4-5909C7AEDB12}"/>
              </a:ext>
            </a:extLst>
          </p:cNvPr>
          <p:cNvSpPr>
            <a:spLocks noGrp="1"/>
          </p:cNvSpPr>
          <p:nvPr>
            <p:ph type="title"/>
          </p:nvPr>
        </p:nvSpPr>
        <p:spPr/>
        <p:txBody>
          <a:bodyPr/>
          <a:lstStyle/>
          <a:p>
            <a:r>
              <a:rPr lang="en-US" dirty="0"/>
              <a:t>Interpreting p-values </a:t>
            </a:r>
          </a:p>
        </p:txBody>
      </p:sp>
      <p:sp>
        <p:nvSpPr>
          <p:cNvPr id="3" name="Content Placeholder 2">
            <a:extLst>
              <a:ext uri="{FF2B5EF4-FFF2-40B4-BE49-F238E27FC236}">
                <a16:creationId xmlns:a16="http://schemas.microsoft.com/office/drawing/2014/main" id="{3C50DE8D-BBF9-6F47-B9A3-B10EE6CABDD8}"/>
              </a:ext>
            </a:extLst>
          </p:cNvPr>
          <p:cNvSpPr>
            <a:spLocks noGrp="1"/>
          </p:cNvSpPr>
          <p:nvPr>
            <p:ph idx="1"/>
          </p:nvPr>
        </p:nvSpPr>
        <p:spPr>
          <a:xfrm>
            <a:off x="628651" y="1369219"/>
            <a:ext cx="4709968" cy="3263504"/>
          </a:xfrm>
        </p:spPr>
        <p:txBody>
          <a:bodyPr>
            <a:normAutofit/>
          </a:bodyPr>
          <a:lstStyle/>
          <a:p>
            <a:r>
              <a:rPr lang="en-US" dirty="0"/>
              <a:t>Pretty complex notion! </a:t>
            </a:r>
          </a:p>
          <a:p>
            <a:endParaRPr lang="en-US" dirty="0"/>
          </a:p>
          <a:p>
            <a:pPr lvl="1"/>
            <a:endParaRPr lang="en-US" dirty="0"/>
          </a:p>
          <a:p>
            <a:pPr lvl="1"/>
            <a:endParaRPr lang="en-US" dirty="0"/>
          </a:p>
          <a:p>
            <a:endParaRPr lang="en-US" dirty="0"/>
          </a:p>
        </p:txBody>
      </p:sp>
      <p:sp>
        <p:nvSpPr>
          <p:cNvPr id="5" name="Rounded Rectangular Callout 4">
            <a:extLst>
              <a:ext uri="{FF2B5EF4-FFF2-40B4-BE49-F238E27FC236}">
                <a16:creationId xmlns:a16="http://schemas.microsoft.com/office/drawing/2014/main" id="{50F79C6D-4E02-DA45-AF18-E93A39CAB086}"/>
              </a:ext>
            </a:extLst>
          </p:cNvPr>
          <p:cNvSpPr/>
          <p:nvPr/>
        </p:nvSpPr>
        <p:spPr>
          <a:xfrm>
            <a:off x="4183381" y="2158572"/>
            <a:ext cx="3554730" cy="1481257"/>
          </a:xfrm>
          <a:prstGeom prst="wedgeRoundRectCallout">
            <a:avLst>
              <a:gd name="adj1" fmla="val -70117"/>
              <a:gd name="adj2" fmla="val -65871"/>
              <a:gd name="adj3" fmla="val 16667"/>
            </a:avLst>
          </a:prstGeom>
        </p:spPr>
        <p:style>
          <a:lnRef idx="2">
            <a:schemeClr val="accent1"/>
          </a:lnRef>
          <a:fillRef idx="1">
            <a:schemeClr val="lt1"/>
          </a:fillRef>
          <a:effectRef idx="0">
            <a:schemeClr val="accent1"/>
          </a:effectRef>
          <a:fontRef idx="minor">
            <a:schemeClr val="dk1"/>
          </a:fontRef>
        </p:style>
        <p:txBody>
          <a:bodyPr wrap="square" lIns="91440" tIns="91440" rIns="91440" bIns="91440">
            <a:spAutoFit/>
          </a:bodyPr>
          <a:lstStyle/>
          <a:p>
            <a:r>
              <a:rPr lang="en-US" sz="1500" dirty="0">
                <a:solidFill>
                  <a:srgbClr val="222222"/>
                </a:solidFill>
                <a:latin typeface="+mj-lt"/>
              </a:rPr>
              <a:t>“The probability of obtaining test results </a:t>
            </a:r>
            <a:r>
              <a:rPr lang="en-US" sz="1500" b="1" dirty="0">
                <a:solidFill>
                  <a:srgbClr val="222222"/>
                </a:solidFill>
                <a:latin typeface="+mj-lt"/>
              </a:rPr>
              <a:t>at least as extreme as the results</a:t>
            </a:r>
            <a:r>
              <a:rPr lang="en-US" sz="1500" dirty="0">
                <a:solidFill>
                  <a:srgbClr val="222222"/>
                </a:solidFill>
                <a:latin typeface="+mj-lt"/>
              </a:rPr>
              <a:t> actually observed during the test, </a:t>
            </a:r>
            <a:r>
              <a:rPr lang="en-US" sz="1500" b="1" dirty="0">
                <a:solidFill>
                  <a:srgbClr val="222222"/>
                </a:solidFill>
                <a:latin typeface="+mj-lt"/>
              </a:rPr>
              <a:t>assuming</a:t>
            </a:r>
            <a:r>
              <a:rPr lang="en-US" sz="1500" dirty="0">
                <a:solidFill>
                  <a:srgbClr val="222222"/>
                </a:solidFill>
                <a:latin typeface="+mj-lt"/>
              </a:rPr>
              <a:t> that the </a:t>
            </a:r>
            <a:r>
              <a:rPr lang="en-US" sz="1500" b="1" dirty="0">
                <a:solidFill>
                  <a:srgbClr val="222222"/>
                </a:solidFill>
                <a:latin typeface="+mj-lt"/>
              </a:rPr>
              <a:t>null-hypothesis is correct</a:t>
            </a:r>
            <a:r>
              <a:rPr lang="en-US" sz="1500" dirty="0">
                <a:solidFill>
                  <a:srgbClr val="222222"/>
                </a:solidFill>
                <a:latin typeface="+mj-lt"/>
              </a:rPr>
              <a:t>.”  </a:t>
            </a:r>
            <a:br>
              <a:rPr lang="en-US" sz="1500" dirty="0">
                <a:solidFill>
                  <a:srgbClr val="222222"/>
                </a:solidFill>
                <a:latin typeface="+mj-lt"/>
              </a:rPr>
            </a:br>
            <a:r>
              <a:rPr lang="en-US" sz="1500" i="1" dirty="0">
                <a:solidFill>
                  <a:srgbClr val="222222"/>
                </a:solidFill>
                <a:latin typeface="+mj-lt"/>
              </a:rPr>
              <a:t>--your favorite statistics textbook </a:t>
            </a:r>
            <a:endParaRPr lang="en-US" sz="1500" i="1" dirty="0">
              <a:latin typeface="+mj-lt"/>
            </a:endParaRPr>
          </a:p>
        </p:txBody>
      </p:sp>
      <p:sp>
        <p:nvSpPr>
          <p:cNvPr id="6" name="Slide Number Placeholder 5">
            <a:extLst>
              <a:ext uri="{FF2B5EF4-FFF2-40B4-BE49-F238E27FC236}">
                <a16:creationId xmlns:a16="http://schemas.microsoft.com/office/drawing/2014/main" id="{C4E1BFBA-2C86-2946-9576-3C6E102F8D0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41225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7567-C1AA-384D-BFA3-EEC7189CBFDD}"/>
              </a:ext>
            </a:extLst>
          </p:cNvPr>
          <p:cNvSpPr>
            <a:spLocks noGrp="1"/>
          </p:cNvSpPr>
          <p:nvPr>
            <p:ph type="title"/>
          </p:nvPr>
        </p:nvSpPr>
        <p:spPr/>
        <p:txBody>
          <a:bodyPr/>
          <a:lstStyle/>
          <a:p>
            <a:r>
              <a:rPr lang="en-US" dirty="0"/>
              <a:t>Interpreting p-value</a:t>
            </a:r>
          </a:p>
        </p:txBody>
      </p:sp>
      <p:sp>
        <p:nvSpPr>
          <p:cNvPr id="3" name="Content Placeholder 2">
            <a:extLst>
              <a:ext uri="{FF2B5EF4-FFF2-40B4-BE49-F238E27FC236}">
                <a16:creationId xmlns:a16="http://schemas.microsoft.com/office/drawing/2014/main" id="{F4D95FFB-793D-4645-984A-56002EB40F3E}"/>
              </a:ext>
            </a:extLst>
          </p:cNvPr>
          <p:cNvSpPr>
            <a:spLocks noGrp="1"/>
          </p:cNvSpPr>
          <p:nvPr>
            <p:ph idx="1"/>
          </p:nvPr>
        </p:nvSpPr>
        <p:spPr>
          <a:xfrm>
            <a:off x="628650" y="2738715"/>
            <a:ext cx="6095423" cy="1894008"/>
          </a:xfrm>
        </p:spPr>
        <p:txBody>
          <a:bodyPr/>
          <a:lstStyle/>
          <a:p>
            <a:pPr marL="0" indent="0">
              <a:buNone/>
            </a:pPr>
            <a:endParaRPr lang="en-US" dirty="0"/>
          </a:p>
          <a:p>
            <a:r>
              <a:rPr lang="en-US" dirty="0"/>
              <a:t>Remember that p-value is defined with the assumption that </a:t>
            </a:r>
            <a:r>
              <a:rPr lang="en-US" b="1" dirty="0"/>
              <a:t>null-hypothesis is correct</a:t>
            </a:r>
            <a:r>
              <a:rPr lang="en-US" dirty="0"/>
              <a:t>. </a:t>
            </a:r>
          </a:p>
        </p:txBody>
      </p:sp>
      <p:sp>
        <p:nvSpPr>
          <p:cNvPr id="5" name="Rounded Rectangle 4">
            <a:extLst>
              <a:ext uri="{FF2B5EF4-FFF2-40B4-BE49-F238E27FC236}">
                <a16:creationId xmlns:a16="http://schemas.microsoft.com/office/drawing/2014/main" id="{6FC15AEC-ACF3-4346-9A66-E0B3DACF96D0}"/>
              </a:ext>
            </a:extLst>
          </p:cNvPr>
          <p:cNvSpPr/>
          <p:nvPr/>
        </p:nvSpPr>
        <p:spPr>
          <a:xfrm>
            <a:off x="757380" y="1338149"/>
            <a:ext cx="5726547" cy="1233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p &lt; 0.05, the null-hypothesis has only a 5% chance of being true</a:t>
            </a:r>
          </a:p>
        </p:txBody>
      </p:sp>
      <p:pic>
        <p:nvPicPr>
          <p:cNvPr id="6" name="Picture 5">
            <a:extLst>
              <a:ext uri="{FF2B5EF4-FFF2-40B4-BE49-F238E27FC236}">
                <a16:creationId xmlns:a16="http://schemas.microsoft.com/office/drawing/2014/main" id="{AFF69A62-0155-874E-876E-281F0869BEBC}"/>
              </a:ext>
            </a:extLst>
          </p:cNvPr>
          <p:cNvPicPr>
            <a:picLocks noChangeAspect="1"/>
          </p:cNvPicPr>
          <p:nvPr/>
        </p:nvPicPr>
        <p:blipFill>
          <a:blip r:embed="rId3"/>
          <a:stretch>
            <a:fillRect/>
          </a:stretch>
        </p:blipFill>
        <p:spPr>
          <a:xfrm>
            <a:off x="6724073" y="1199033"/>
            <a:ext cx="1908781" cy="1469549"/>
          </a:xfrm>
          <a:prstGeom prst="rect">
            <a:avLst/>
          </a:prstGeom>
        </p:spPr>
      </p:pic>
      <p:sp>
        <p:nvSpPr>
          <p:cNvPr id="4" name="Slide Number Placeholder 3">
            <a:extLst>
              <a:ext uri="{FF2B5EF4-FFF2-40B4-BE49-F238E27FC236}">
                <a16:creationId xmlns:a16="http://schemas.microsoft.com/office/drawing/2014/main" id="{89F34BB4-4C0E-8C49-898D-810B4864669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8" name="Rectangle 7">
            <a:extLst>
              <a:ext uri="{FF2B5EF4-FFF2-40B4-BE49-F238E27FC236}">
                <a16:creationId xmlns:a16="http://schemas.microsoft.com/office/drawing/2014/main" id="{784C47AE-1AA0-8F46-8B3A-88D889D9D73E}"/>
              </a:ext>
            </a:extLst>
          </p:cNvPr>
          <p:cNvSpPr/>
          <p:nvPr/>
        </p:nvSpPr>
        <p:spPr>
          <a:xfrm>
            <a:off x="0" y="4869656"/>
            <a:ext cx="1885453" cy="246221"/>
          </a:xfrm>
          <a:prstGeom prst="rect">
            <a:avLst/>
          </a:prstGeom>
        </p:spPr>
        <p:txBody>
          <a:bodyPr wrap="none">
            <a:spAutoFit/>
          </a:bodyPr>
          <a:lstStyle/>
          <a:p>
            <a:r>
              <a:rPr lang="en-US" sz="1000" dirty="0">
                <a:solidFill>
                  <a:srgbClr val="0010FB"/>
                </a:solidFill>
              </a:rPr>
              <a:t>(</a:t>
            </a:r>
            <a:r>
              <a:rPr lang="en-US" sz="1000" dirty="0" err="1">
                <a:solidFill>
                  <a:srgbClr val="0010FB"/>
                </a:solidFill>
              </a:rPr>
              <a:t>Demsar</a:t>
            </a:r>
            <a:r>
              <a:rPr lang="en-US" sz="1000" dirty="0">
                <a:solidFill>
                  <a:srgbClr val="0010FB"/>
                </a:solidFill>
              </a:rPr>
              <a:t>, 2008; Goodman, 2008)</a:t>
            </a:r>
          </a:p>
        </p:txBody>
      </p:sp>
    </p:spTree>
    <p:extLst>
      <p:ext uri="{BB962C8B-B14F-4D97-AF65-F5344CB8AC3E}">
        <p14:creationId xmlns:p14="http://schemas.microsoft.com/office/powerpoint/2010/main" val="211246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7567-C1AA-384D-BFA3-EEC7189CBFDD}"/>
              </a:ext>
            </a:extLst>
          </p:cNvPr>
          <p:cNvSpPr>
            <a:spLocks noGrp="1"/>
          </p:cNvSpPr>
          <p:nvPr>
            <p:ph type="title"/>
          </p:nvPr>
        </p:nvSpPr>
        <p:spPr/>
        <p:txBody>
          <a:bodyPr/>
          <a:lstStyle/>
          <a:p>
            <a:r>
              <a:rPr lang="en-US" dirty="0"/>
              <a:t>Interpreting p-value</a:t>
            </a:r>
          </a:p>
        </p:txBody>
      </p:sp>
      <p:sp>
        <p:nvSpPr>
          <p:cNvPr id="3" name="Content Placeholder 2">
            <a:extLst>
              <a:ext uri="{FF2B5EF4-FFF2-40B4-BE49-F238E27FC236}">
                <a16:creationId xmlns:a16="http://schemas.microsoft.com/office/drawing/2014/main" id="{F4D95FFB-793D-4645-984A-56002EB40F3E}"/>
              </a:ext>
            </a:extLst>
          </p:cNvPr>
          <p:cNvSpPr>
            <a:spLocks noGrp="1"/>
          </p:cNvSpPr>
          <p:nvPr>
            <p:ph idx="1"/>
          </p:nvPr>
        </p:nvSpPr>
        <p:spPr>
          <a:xfrm>
            <a:off x="628650" y="2738715"/>
            <a:ext cx="8004204" cy="1894008"/>
          </a:xfrm>
        </p:spPr>
        <p:txBody>
          <a:bodyPr>
            <a:normAutofit/>
          </a:bodyPr>
          <a:lstStyle/>
          <a:p>
            <a:endParaRPr lang="en-US" sz="2000" dirty="0"/>
          </a:p>
          <a:p>
            <a:r>
              <a:rPr lang="en-US" sz="2000" dirty="0"/>
              <a:t>Having a </a:t>
            </a:r>
            <a:r>
              <a:rPr lang="en-US" sz="2000" dirty="0">
                <a:solidFill>
                  <a:srgbClr val="FF0000"/>
                </a:solidFill>
              </a:rPr>
              <a:t>large</a:t>
            </a:r>
            <a:r>
              <a:rPr lang="en-US" sz="2000" dirty="0"/>
              <a:t> p-value only means that the </a:t>
            </a:r>
            <a:r>
              <a:rPr lang="en-US" sz="2000" dirty="0">
                <a:solidFill>
                  <a:srgbClr val="FF0000"/>
                </a:solidFill>
              </a:rPr>
              <a:t>null-hypothesis</a:t>
            </a:r>
            <a:r>
              <a:rPr lang="en-US" sz="2000" dirty="0"/>
              <a:t> is </a:t>
            </a:r>
            <a:r>
              <a:rPr lang="en-US" sz="2000" dirty="0">
                <a:solidFill>
                  <a:srgbClr val="FF0000"/>
                </a:solidFill>
              </a:rPr>
              <a:t>consistent</a:t>
            </a:r>
            <a:r>
              <a:rPr lang="en-US" sz="2000" dirty="0"/>
              <a:t> with the observations,</a:t>
            </a:r>
          </a:p>
          <a:p>
            <a:r>
              <a:rPr lang="en-US" sz="2000" dirty="0"/>
              <a:t>… but it does </a:t>
            </a:r>
            <a:r>
              <a:rPr lang="en-US" sz="2000" dirty="0">
                <a:solidFill>
                  <a:srgbClr val="FF0000"/>
                </a:solidFill>
              </a:rPr>
              <a:t>not</a:t>
            </a:r>
            <a:r>
              <a:rPr lang="en-US" sz="2000" dirty="0"/>
              <a:t> tell anything about the likeliness of the null-hypothesis.</a:t>
            </a:r>
          </a:p>
        </p:txBody>
      </p:sp>
      <p:sp>
        <p:nvSpPr>
          <p:cNvPr id="5" name="Rounded Rectangle 4">
            <a:extLst>
              <a:ext uri="{FF2B5EF4-FFF2-40B4-BE49-F238E27FC236}">
                <a16:creationId xmlns:a16="http://schemas.microsoft.com/office/drawing/2014/main" id="{6FC15AEC-ACF3-4346-9A66-E0B3DACF96D0}"/>
              </a:ext>
            </a:extLst>
          </p:cNvPr>
          <p:cNvSpPr/>
          <p:nvPr/>
        </p:nvSpPr>
        <p:spPr>
          <a:xfrm>
            <a:off x="757380" y="1338149"/>
            <a:ext cx="5726547" cy="1233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p &gt; 0.05, there is no difference between the two systems</a:t>
            </a:r>
          </a:p>
        </p:txBody>
      </p:sp>
      <p:pic>
        <p:nvPicPr>
          <p:cNvPr id="6" name="Picture 5">
            <a:extLst>
              <a:ext uri="{FF2B5EF4-FFF2-40B4-BE49-F238E27FC236}">
                <a16:creationId xmlns:a16="http://schemas.microsoft.com/office/drawing/2014/main" id="{AFF69A62-0155-874E-876E-281F0869BEBC}"/>
              </a:ext>
            </a:extLst>
          </p:cNvPr>
          <p:cNvPicPr>
            <a:picLocks noChangeAspect="1"/>
          </p:cNvPicPr>
          <p:nvPr/>
        </p:nvPicPr>
        <p:blipFill>
          <a:blip r:embed="rId2"/>
          <a:stretch>
            <a:fillRect/>
          </a:stretch>
        </p:blipFill>
        <p:spPr>
          <a:xfrm>
            <a:off x="6724073" y="1199033"/>
            <a:ext cx="1908781" cy="1469549"/>
          </a:xfrm>
          <a:prstGeom prst="rect">
            <a:avLst/>
          </a:prstGeom>
        </p:spPr>
      </p:pic>
      <p:sp>
        <p:nvSpPr>
          <p:cNvPr id="4" name="Slide Number Placeholder 3">
            <a:extLst>
              <a:ext uri="{FF2B5EF4-FFF2-40B4-BE49-F238E27FC236}">
                <a16:creationId xmlns:a16="http://schemas.microsoft.com/office/drawing/2014/main" id="{F2A08305-C735-8646-B43E-8D223BC5CFF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7" name="Rectangle 6">
            <a:extLst>
              <a:ext uri="{FF2B5EF4-FFF2-40B4-BE49-F238E27FC236}">
                <a16:creationId xmlns:a16="http://schemas.microsoft.com/office/drawing/2014/main" id="{7858FA70-8478-5C44-A353-317AB393AED8}"/>
              </a:ext>
            </a:extLst>
          </p:cNvPr>
          <p:cNvSpPr/>
          <p:nvPr/>
        </p:nvSpPr>
        <p:spPr>
          <a:xfrm>
            <a:off x="0" y="4861290"/>
            <a:ext cx="1885453" cy="246221"/>
          </a:xfrm>
          <a:prstGeom prst="rect">
            <a:avLst/>
          </a:prstGeom>
        </p:spPr>
        <p:txBody>
          <a:bodyPr wrap="none">
            <a:spAutoFit/>
          </a:bodyPr>
          <a:lstStyle/>
          <a:p>
            <a:r>
              <a:rPr lang="en-US" sz="1000" dirty="0">
                <a:solidFill>
                  <a:srgbClr val="0010FB"/>
                </a:solidFill>
              </a:rPr>
              <a:t>(</a:t>
            </a:r>
            <a:r>
              <a:rPr lang="en-US" sz="1000" dirty="0" err="1">
                <a:solidFill>
                  <a:srgbClr val="0010FB"/>
                </a:solidFill>
              </a:rPr>
              <a:t>Demsar</a:t>
            </a:r>
            <a:r>
              <a:rPr lang="en-US" sz="1000" dirty="0">
                <a:solidFill>
                  <a:srgbClr val="0010FB"/>
                </a:solidFill>
              </a:rPr>
              <a:t>, 2008; Goodman, 2008)</a:t>
            </a:r>
          </a:p>
        </p:txBody>
      </p:sp>
    </p:spTree>
    <p:extLst>
      <p:ext uri="{BB962C8B-B14F-4D97-AF65-F5344CB8AC3E}">
        <p14:creationId xmlns:p14="http://schemas.microsoft.com/office/powerpoint/2010/main" val="308361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7567-C1AA-384D-BFA3-EEC7189CBFDD}"/>
              </a:ext>
            </a:extLst>
          </p:cNvPr>
          <p:cNvSpPr>
            <a:spLocks noGrp="1"/>
          </p:cNvSpPr>
          <p:nvPr>
            <p:ph type="title"/>
          </p:nvPr>
        </p:nvSpPr>
        <p:spPr/>
        <p:txBody>
          <a:bodyPr/>
          <a:lstStyle/>
          <a:p>
            <a:r>
              <a:rPr lang="en-US" dirty="0"/>
              <a:t>Interpreting p-value</a:t>
            </a:r>
          </a:p>
        </p:txBody>
      </p:sp>
      <p:sp>
        <p:nvSpPr>
          <p:cNvPr id="3" name="Content Placeholder 2">
            <a:extLst>
              <a:ext uri="{FF2B5EF4-FFF2-40B4-BE49-F238E27FC236}">
                <a16:creationId xmlns:a16="http://schemas.microsoft.com/office/drawing/2014/main" id="{F4D95FFB-793D-4645-984A-56002EB40F3E}"/>
              </a:ext>
            </a:extLst>
          </p:cNvPr>
          <p:cNvSpPr>
            <a:spLocks noGrp="1"/>
          </p:cNvSpPr>
          <p:nvPr>
            <p:ph idx="1"/>
          </p:nvPr>
        </p:nvSpPr>
        <p:spPr>
          <a:xfrm>
            <a:off x="628650" y="2738715"/>
            <a:ext cx="6095423" cy="1894008"/>
          </a:xfrm>
        </p:spPr>
        <p:txBody>
          <a:bodyPr/>
          <a:lstStyle/>
          <a:p>
            <a:endParaRPr lang="en-US" dirty="0"/>
          </a:p>
          <a:p>
            <a:r>
              <a:rPr lang="en-US" dirty="0"/>
              <a:t>P-value only indicates strict superiority and provides </a:t>
            </a:r>
            <a:r>
              <a:rPr lang="en-US" dirty="0">
                <a:solidFill>
                  <a:srgbClr val="FF0000"/>
                </a:solidFill>
              </a:rPr>
              <a:t>no </a:t>
            </a:r>
            <a:r>
              <a:rPr lang="en-US" dirty="0"/>
              <a:t>information about </a:t>
            </a:r>
            <a:r>
              <a:rPr lang="en-US" b="1" dirty="0"/>
              <a:t>the margin of the effect.</a:t>
            </a:r>
          </a:p>
        </p:txBody>
      </p:sp>
      <p:sp>
        <p:nvSpPr>
          <p:cNvPr id="5" name="Rounded Rectangle 4">
            <a:extLst>
              <a:ext uri="{FF2B5EF4-FFF2-40B4-BE49-F238E27FC236}">
                <a16:creationId xmlns:a16="http://schemas.microsoft.com/office/drawing/2014/main" id="{6FC15AEC-ACF3-4346-9A66-E0B3DACF96D0}"/>
              </a:ext>
            </a:extLst>
          </p:cNvPr>
          <p:cNvSpPr/>
          <p:nvPr/>
        </p:nvSpPr>
        <p:spPr>
          <a:xfrm>
            <a:off x="757380" y="1338149"/>
            <a:ext cx="5726547" cy="1233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statistically significant result (p &lt; 0.05) indicates a large/notable difference between two systems. </a:t>
            </a:r>
          </a:p>
        </p:txBody>
      </p:sp>
      <p:pic>
        <p:nvPicPr>
          <p:cNvPr id="6" name="Picture 5">
            <a:extLst>
              <a:ext uri="{FF2B5EF4-FFF2-40B4-BE49-F238E27FC236}">
                <a16:creationId xmlns:a16="http://schemas.microsoft.com/office/drawing/2014/main" id="{AFF69A62-0155-874E-876E-281F0869BEBC}"/>
              </a:ext>
            </a:extLst>
          </p:cNvPr>
          <p:cNvPicPr>
            <a:picLocks noChangeAspect="1"/>
          </p:cNvPicPr>
          <p:nvPr/>
        </p:nvPicPr>
        <p:blipFill>
          <a:blip r:embed="rId3"/>
          <a:stretch>
            <a:fillRect/>
          </a:stretch>
        </p:blipFill>
        <p:spPr>
          <a:xfrm>
            <a:off x="6724073" y="1199033"/>
            <a:ext cx="1908781" cy="1469549"/>
          </a:xfrm>
          <a:prstGeom prst="rect">
            <a:avLst/>
          </a:prstGeom>
        </p:spPr>
      </p:pic>
      <p:sp>
        <p:nvSpPr>
          <p:cNvPr id="4" name="Slide Number Placeholder 3">
            <a:extLst>
              <a:ext uri="{FF2B5EF4-FFF2-40B4-BE49-F238E27FC236}">
                <a16:creationId xmlns:a16="http://schemas.microsoft.com/office/drawing/2014/main" id="{CB059041-A3C9-CF41-9A82-D9D216C65D3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7" name="Rectangle 6">
            <a:extLst>
              <a:ext uri="{FF2B5EF4-FFF2-40B4-BE49-F238E27FC236}">
                <a16:creationId xmlns:a16="http://schemas.microsoft.com/office/drawing/2014/main" id="{8DE4A65D-98BB-9E46-B3BE-E85A7F414C88}"/>
              </a:ext>
            </a:extLst>
          </p:cNvPr>
          <p:cNvSpPr/>
          <p:nvPr/>
        </p:nvSpPr>
        <p:spPr>
          <a:xfrm>
            <a:off x="0" y="4869138"/>
            <a:ext cx="1885453" cy="246221"/>
          </a:xfrm>
          <a:prstGeom prst="rect">
            <a:avLst/>
          </a:prstGeom>
        </p:spPr>
        <p:txBody>
          <a:bodyPr wrap="none">
            <a:spAutoFit/>
          </a:bodyPr>
          <a:lstStyle/>
          <a:p>
            <a:r>
              <a:rPr lang="en-US" sz="1000" dirty="0">
                <a:solidFill>
                  <a:srgbClr val="0010FB"/>
                </a:solidFill>
              </a:rPr>
              <a:t>(</a:t>
            </a:r>
            <a:r>
              <a:rPr lang="en-US" sz="1000" dirty="0" err="1">
                <a:solidFill>
                  <a:srgbClr val="0010FB"/>
                </a:solidFill>
              </a:rPr>
              <a:t>Demsar</a:t>
            </a:r>
            <a:r>
              <a:rPr lang="en-US" sz="1000" dirty="0">
                <a:solidFill>
                  <a:srgbClr val="0010FB"/>
                </a:solidFill>
              </a:rPr>
              <a:t>, 2008; Goodman, 2008)</a:t>
            </a:r>
          </a:p>
        </p:txBody>
      </p:sp>
    </p:spTree>
    <p:extLst>
      <p:ext uri="{BB962C8B-B14F-4D97-AF65-F5344CB8AC3E}">
        <p14:creationId xmlns:p14="http://schemas.microsoft.com/office/powerpoint/2010/main" val="418302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B801-727B-D046-A377-C5AD16D6F643}"/>
              </a:ext>
            </a:extLst>
          </p:cNvPr>
          <p:cNvSpPr>
            <a:spLocks noGrp="1"/>
          </p:cNvSpPr>
          <p:nvPr>
            <p:ph type="title"/>
          </p:nvPr>
        </p:nvSpPr>
        <p:spPr/>
        <p:txBody>
          <a:bodyPr/>
          <a:lstStyle/>
          <a:p>
            <a:r>
              <a:rPr lang="en-US" dirty="0"/>
              <a:t>Remember this?</a:t>
            </a:r>
          </a:p>
        </p:txBody>
      </p:sp>
      <p:sp>
        <p:nvSpPr>
          <p:cNvPr id="3" name="Slide Number Placeholder 2">
            <a:extLst>
              <a:ext uri="{FF2B5EF4-FFF2-40B4-BE49-F238E27FC236}">
                <a16:creationId xmlns:a16="http://schemas.microsoft.com/office/drawing/2014/main" id="{FEAE0935-6890-B44D-8E18-219663D6A85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6" name="Picture 5" descr="A screenshot of a social media post&#10;&#10;Description automatically generated">
            <a:extLst>
              <a:ext uri="{FF2B5EF4-FFF2-40B4-BE49-F238E27FC236}">
                <a16:creationId xmlns:a16="http://schemas.microsoft.com/office/drawing/2014/main" id="{C3FFB98D-90F0-1442-9428-88E07063ACCC}"/>
              </a:ext>
            </a:extLst>
          </p:cNvPr>
          <p:cNvPicPr>
            <a:picLocks noChangeAspect="1"/>
          </p:cNvPicPr>
          <p:nvPr/>
        </p:nvPicPr>
        <p:blipFill>
          <a:blip r:embed="rId3"/>
          <a:stretch>
            <a:fillRect/>
          </a:stretch>
        </p:blipFill>
        <p:spPr>
          <a:xfrm>
            <a:off x="424693" y="1116300"/>
            <a:ext cx="7905245" cy="4027200"/>
          </a:xfrm>
          <a:prstGeom prst="rect">
            <a:avLst/>
          </a:prstGeom>
        </p:spPr>
      </p:pic>
      <p:sp>
        <p:nvSpPr>
          <p:cNvPr id="9" name="Rounded Rectangle 8">
            <a:extLst>
              <a:ext uri="{FF2B5EF4-FFF2-40B4-BE49-F238E27FC236}">
                <a16:creationId xmlns:a16="http://schemas.microsoft.com/office/drawing/2014/main" id="{029CBF80-9763-C24E-A671-0EAF9CC35090}"/>
              </a:ext>
            </a:extLst>
          </p:cNvPr>
          <p:cNvSpPr/>
          <p:nvPr/>
        </p:nvSpPr>
        <p:spPr>
          <a:xfrm>
            <a:off x="2693555" y="2142067"/>
            <a:ext cx="700425" cy="177800"/>
          </a:xfrm>
          <a:prstGeom prst="roundRect">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268F7933-C930-5D4A-83F5-A4F1D586A5E4}"/>
              </a:ext>
            </a:extLst>
          </p:cNvPr>
          <p:cNvSpPr/>
          <p:nvPr/>
        </p:nvSpPr>
        <p:spPr>
          <a:xfrm>
            <a:off x="4920289" y="2142067"/>
            <a:ext cx="1785311" cy="177800"/>
          </a:xfrm>
          <a:prstGeom prst="roundRect">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B3F83E1D-0319-1449-BB94-583D5322C90B}"/>
              </a:ext>
            </a:extLst>
          </p:cNvPr>
          <p:cNvCxnSpPr>
            <a:cxnSpLocks/>
          </p:cNvCxnSpPr>
          <p:nvPr/>
        </p:nvCxnSpPr>
        <p:spPr>
          <a:xfrm flipH="1">
            <a:off x="7091442" y="2095573"/>
            <a:ext cx="448482" cy="3077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56C29A9-51A1-1A43-86DC-30A36758B7DA}"/>
              </a:ext>
            </a:extLst>
          </p:cNvPr>
          <p:cNvSpPr txBox="1"/>
          <p:nvPr/>
        </p:nvSpPr>
        <p:spPr>
          <a:xfrm>
            <a:off x="4784621" y="2454302"/>
            <a:ext cx="4432624" cy="307777"/>
          </a:xfrm>
          <a:prstGeom prst="rect">
            <a:avLst/>
          </a:prstGeom>
          <a:noFill/>
        </p:spPr>
        <p:txBody>
          <a:bodyPr wrap="none" rtlCol="0">
            <a:spAutoFit/>
          </a:bodyPr>
          <a:lstStyle/>
          <a:p>
            <a:r>
              <a:rPr lang="en-US" sz="1400" b="1" dirty="0">
                <a:solidFill>
                  <a:srgbClr val="FF1600"/>
                </a:solidFill>
                <a:latin typeface="Segoe Print" panose="02000800000000000000" pitchFamily="2" charset="0"/>
              </a:rPr>
              <a:t>Or just keep listening to Daniel’s presentation!</a:t>
            </a:r>
          </a:p>
        </p:txBody>
      </p:sp>
    </p:spTree>
    <p:extLst>
      <p:ext uri="{BB962C8B-B14F-4D97-AF65-F5344CB8AC3E}">
        <p14:creationId xmlns:p14="http://schemas.microsoft.com/office/powerpoint/2010/main" val="418092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74EC-C872-7049-8BE1-7F8F5DCE5CA8}"/>
              </a:ext>
            </a:extLst>
          </p:cNvPr>
          <p:cNvSpPr>
            <a:spLocks noGrp="1"/>
          </p:cNvSpPr>
          <p:nvPr>
            <p:ph type="title"/>
          </p:nvPr>
        </p:nvSpPr>
        <p:spPr/>
        <p:txBody>
          <a:bodyPr/>
          <a:lstStyle/>
          <a:p>
            <a:r>
              <a:rPr lang="en-US" dirty="0"/>
              <a:t>Intermediate Summary</a:t>
            </a:r>
          </a:p>
        </p:txBody>
      </p:sp>
      <p:sp>
        <p:nvSpPr>
          <p:cNvPr id="3" name="Content Placeholder 2">
            <a:extLst>
              <a:ext uri="{FF2B5EF4-FFF2-40B4-BE49-F238E27FC236}">
                <a16:creationId xmlns:a16="http://schemas.microsoft.com/office/drawing/2014/main" id="{77472D1C-3A32-C047-84BB-0A8FD29286FC}"/>
              </a:ext>
            </a:extLst>
          </p:cNvPr>
          <p:cNvSpPr>
            <a:spLocks noGrp="1"/>
          </p:cNvSpPr>
          <p:nvPr>
            <p:ph idx="1"/>
          </p:nvPr>
        </p:nvSpPr>
        <p:spPr>
          <a:xfrm>
            <a:off x="628650" y="1369219"/>
            <a:ext cx="7779181" cy="1324105"/>
          </a:xfrm>
        </p:spPr>
        <p:txBody>
          <a:bodyPr>
            <a:normAutofit/>
          </a:bodyPr>
          <a:lstStyle/>
          <a:p>
            <a:r>
              <a:rPr lang="en" sz="1800" dirty="0"/>
              <a:t>P-values do </a:t>
            </a:r>
            <a:r>
              <a:rPr lang="en" sz="1800" u="sng" dirty="0"/>
              <a:t>not</a:t>
            </a:r>
            <a:r>
              <a:rPr lang="en" sz="1800" dirty="0"/>
              <a:t> provide </a:t>
            </a:r>
            <a:r>
              <a:rPr lang="en" sz="1800" b="1" dirty="0"/>
              <a:t>probability </a:t>
            </a:r>
            <a:r>
              <a:rPr lang="en" sz="1800" dirty="0"/>
              <a:t>estimates on two classifiers being different (or equal). </a:t>
            </a:r>
            <a:endParaRPr lang="en-US" sz="1800" dirty="0"/>
          </a:p>
          <a:p>
            <a:endParaRPr lang="en-US" sz="1800" dirty="0"/>
          </a:p>
        </p:txBody>
      </p:sp>
      <p:grpSp>
        <p:nvGrpSpPr>
          <p:cNvPr id="12" name="Group 11">
            <a:extLst>
              <a:ext uri="{FF2B5EF4-FFF2-40B4-BE49-F238E27FC236}">
                <a16:creationId xmlns:a16="http://schemas.microsoft.com/office/drawing/2014/main" id="{58A14A0E-D2E8-BB43-828C-E7CEF70C06D6}"/>
              </a:ext>
            </a:extLst>
          </p:cNvPr>
          <p:cNvGrpSpPr/>
          <p:nvPr/>
        </p:nvGrpSpPr>
        <p:grpSpPr>
          <a:xfrm>
            <a:off x="4987937" y="2380160"/>
            <a:ext cx="3640622" cy="2211367"/>
            <a:chOff x="1789654" y="1380811"/>
            <a:chExt cx="5334001" cy="2908738"/>
          </a:xfrm>
        </p:grpSpPr>
        <p:sp>
          <p:nvSpPr>
            <p:cNvPr id="4" name="Rectangle 3">
              <a:extLst>
                <a:ext uri="{FF2B5EF4-FFF2-40B4-BE49-F238E27FC236}">
                  <a16:creationId xmlns:a16="http://schemas.microsoft.com/office/drawing/2014/main" id="{551087A0-6C44-7841-9813-4DBF19C72289}"/>
                </a:ext>
              </a:extLst>
            </p:cNvPr>
            <p:cNvSpPr/>
            <p:nvPr/>
          </p:nvSpPr>
          <p:spPr>
            <a:xfrm>
              <a:off x="3550128"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Frequentist</a:t>
              </a:r>
            </a:p>
          </p:txBody>
        </p:sp>
        <p:sp>
          <p:nvSpPr>
            <p:cNvPr id="5" name="Rectangle 4">
              <a:extLst>
                <a:ext uri="{FF2B5EF4-FFF2-40B4-BE49-F238E27FC236}">
                  <a16:creationId xmlns:a16="http://schemas.microsoft.com/office/drawing/2014/main" id="{D6D72197-DBA7-EB4D-976A-22BA37830E34}"/>
                </a:ext>
              </a:extLst>
            </p:cNvPr>
            <p:cNvSpPr/>
            <p:nvPr/>
          </p:nvSpPr>
          <p:spPr>
            <a:xfrm>
              <a:off x="5496740"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Bayesian</a:t>
              </a:r>
            </a:p>
          </p:txBody>
        </p:sp>
        <p:sp>
          <p:nvSpPr>
            <p:cNvPr id="6" name="Rectangle 5">
              <a:extLst>
                <a:ext uri="{FF2B5EF4-FFF2-40B4-BE49-F238E27FC236}">
                  <a16:creationId xmlns:a16="http://schemas.microsoft.com/office/drawing/2014/main" id="{1F7FF665-482E-4D4B-8A9E-B9633DA90749}"/>
                </a:ext>
              </a:extLst>
            </p:cNvPr>
            <p:cNvSpPr/>
            <p:nvPr/>
          </p:nvSpPr>
          <p:spPr>
            <a:xfrm>
              <a:off x="1789655" y="2293966"/>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Binary Decision</a:t>
              </a:r>
            </a:p>
          </p:txBody>
        </p:sp>
        <p:sp>
          <p:nvSpPr>
            <p:cNvPr id="7" name="Rectangle 6">
              <a:extLst>
                <a:ext uri="{FF2B5EF4-FFF2-40B4-BE49-F238E27FC236}">
                  <a16:creationId xmlns:a16="http://schemas.microsoft.com/office/drawing/2014/main" id="{677B86EA-D274-EE44-94DB-961689A459EF}"/>
                </a:ext>
              </a:extLst>
            </p:cNvPr>
            <p:cNvSpPr/>
            <p:nvPr/>
          </p:nvSpPr>
          <p:spPr>
            <a:xfrm>
              <a:off x="1789654" y="3392411"/>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Uncertainty Estimations</a:t>
              </a:r>
            </a:p>
          </p:txBody>
        </p:sp>
        <p:sp>
          <p:nvSpPr>
            <p:cNvPr id="8" name="Rectangle 7">
              <a:extLst>
                <a:ext uri="{FF2B5EF4-FFF2-40B4-BE49-F238E27FC236}">
                  <a16:creationId xmlns:a16="http://schemas.microsoft.com/office/drawing/2014/main" id="{B42F3E2E-58B5-0E4C-8212-DC76DA9CB59B}"/>
                </a:ext>
              </a:extLst>
            </p:cNvPr>
            <p:cNvSpPr/>
            <p:nvPr/>
          </p:nvSpPr>
          <p:spPr>
            <a:xfrm>
              <a:off x="3363993" y="2228630"/>
              <a:ext cx="1813051" cy="962474"/>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Null-Hypothesis Significance Test</a:t>
              </a:r>
            </a:p>
          </p:txBody>
        </p:sp>
        <p:sp>
          <p:nvSpPr>
            <p:cNvPr id="9" name="Rectangle 8">
              <a:extLst>
                <a:ext uri="{FF2B5EF4-FFF2-40B4-BE49-F238E27FC236}">
                  <a16:creationId xmlns:a16="http://schemas.microsoft.com/office/drawing/2014/main" id="{F1628FE8-5796-4047-98A2-630835876A08}"/>
                </a:ext>
              </a:extLst>
            </p:cNvPr>
            <p:cNvSpPr/>
            <p:nvPr/>
          </p:nvSpPr>
          <p:spPr>
            <a:xfrm>
              <a:off x="5310604" y="2228630"/>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Bayes Factor</a:t>
              </a:r>
            </a:p>
          </p:txBody>
        </p:sp>
        <p:sp>
          <p:nvSpPr>
            <p:cNvPr id="10" name="Rectangle 9">
              <a:extLst>
                <a:ext uri="{FF2B5EF4-FFF2-40B4-BE49-F238E27FC236}">
                  <a16:creationId xmlns:a16="http://schemas.microsoft.com/office/drawing/2014/main" id="{43860846-9362-D445-B25C-7FF62EBCFD85}"/>
                </a:ext>
              </a:extLst>
            </p:cNvPr>
            <p:cNvSpPr/>
            <p:nvPr/>
          </p:nvSpPr>
          <p:spPr>
            <a:xfrm>
              <a:off x="3363993" y="3327075"/>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Confidence Interval</a:t>
              </a:r>
            </a:p>
          </p:txBody>
        </p:sp>
        <p:sp>
          <p:nvSpPr>
            <p:cNvPr id="11" name="Rectangle 10">
              <a:extLst>
                <a:ext uri="{FF2B5EF4-FFF2-40B4-BE49-F238E27FC236}">
                  <a16:creationId xmlns:a16="http://schemas.microsoft.com/office/drawing/2014/main" id="{3D4A8724-E884-6A4B-A829-2BAA68E6BB57}"/>
                </a:ext>
              </a:extLst>
            </p:cNvPr>
            <p:cNvSpPr/>
            <p:nvPr/>
          </p:nvSpPr>
          <p:spPr>
            <a:xfrm>
              <a:off x="5310604" y="3327075"/>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Posterior Intervals</a:t>
              </a:r>
            </a:p>
          </p:txBody>
        </p:sp>
      </p:grpSp>
      <p:sp>
        <p:nvSpPr>
          <p:cNvPr id="13" name="Rectangle 12">
            <a:extLst>
              <a:ext uri="{FF2B5EF4-FFF2-40B4-BE49-F238E27FC236}">
                <a16:creationId xmlns:a16="http://schemas.microsoft.com/office/drawing/2014/main" id="{D197855B-CF44-0748-9F10-36946ADAB46A}"/>
              </a:ext>
            </a:extLst>
          </p:cNvPr>
          <p:cNvSpPr/>
          <p:nvPr/>
        </p:nvSpPr>
        <p:spPr>
          <a:xfrm>
            <a:off x="637359" y="2144756"/>
            <a:ext cx="4154918" cy="2308324"/>
          </a:xfrm>
          <a:prstGeom prst="rect">
            <a:avLst/>
          </a:prstGeom>
        </p:spPr>
        <p:txBody>
          <a:bodyPr wrap="square">
            <a:spAutoFit/>
          </a:bodyPr>
          <a:lstStyle/>
          <a:p>
            <a:pPr marL="171450" indent="-171450">
              <a:buFont typeface="Arial" panose="020B0604020202020204" pitchFamily="34" charset="0"/>
              <a:buChar char="•"/>
            </a:pPr>
            <a:r>
              <a:rPr lang="en-US" b="1" dirty="0"/>
              <a:t>Statistical significance </a:t>
            </a:r>
            <a:r>
              <a:rPr lang="en-US" dirty="0"/>
              <a:t>is different than </a:t>
            </a:r>
            <a:r>
              <a:rPr lang="en-US" b="1" dirty="0"/>
              <a:t>practical significance.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Point-wise null hypotheses could be misused: </a:t>
            </a:r>
            <a:r>
              <a:rPr lang="en-US" b="1" dirty="0"/>
              <a:t>for big enough data points it is possible to make statistically significant claims.</a:t>
            </a:r>
            <a:r>
              <a:rPr lang="en-US" dirty="0"/>
              <a:t> </a:t>
            </a:r>
          </a:p>
          <a:p>
            <a:endParaRPr lang="en" dirty="0"/>
          </a:p>
        </p:txBody>
      </p:sp>
      <p:sp>
        <p:nvSpPr>
          <p:cNvPr id="14" name="Slide Number Placeholder 13">
            <a:extLst>
              <a:ext uri="{FF2B5EF4-FFF2-40B4-BE49-F238E27FC236}">
                <a16:creationId xmlns:a16="http://schemas.microsoft.com/office/drawing/2014/main" id="{0B01A02C-2649-0C4A-B502-35C0B94BD4D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1786619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B3C37AE1-3D8A-1E4C-ACD4-2E63FAED5ADA}"/>
              </a:ext>
            </a:extLst>
          </p:cNvPr>
          <p:cNvSpPr/>
          <p:nvPr/>
        </p:nvSpPr>
        <p:spPr>
          <a:xfrm>
            <a:off x="3550128"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Frequentist</a:t>
            </a:r>
          </a:p>
        </p:txBody>
      </p:sp>
      <p:sp>
        <p:nvSpPr>
          <p:cNvPr id="6" name="Rectangle 5">
            <a:extLst>
              <a:ext uri="{FF2B5EF4-FFF2-40B4-BE49-F238E27FC236}">
                <a16:creationId xmlns:a16="http://schemas.microsoft.com/office/drawing/2014/main" id="{A43B1CF7-E6D7-6D40-A5B6-AC44B6E1E953}"/>
              </a:ext>
            </a:extLst>
          </p:cNvPr>
          <p:cNvSpPr/>
          <p:nvPr/>
        </p:nvSpPr>
        <p:spPr>
          <a:xfrm>
            <a:off x="5496740"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Bayesian</a:t>
            </a:r>
          </a:p>
        </p:txBody>
      </p:sp>
      <p:sp>
        <p:nvSpPr>
          <p:cNvPr id="7" name="Rectangle 6">
            <a:extLst>
              <a:ext uri="{FF2B5EF4-FFF2-40B4-BE49-F238E27FC236}">
                <a16:creationId xmlns:a16="http://schemas.microsoft.com/office/drawing/2014/main" id="{676FDFE0-EC08-6A44-B7EA-8F326F598306}"/>
              </a:ext>
            </a:extLst>
          </p:cNvPr>
          <p:cNvSpPr/>
          <p:nvPr/>
        </p:nvSpPr>
        <p:spPr>
          <a:xfrm>
            <a:off x="1200151" y="2293966"/>
            <a:ext cx="2030282"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Binary/Categorical Decisions</a:t>
            </a:r>
          </a:p>
        </p:txBody>
      </p:sp>
      <p:sp>
        <p:nvSpPr>
          <p:cNvPr id="8" name="Rectangle 7">
            <a:extLst>
              <a:ext uri="{FF2B5EF4-FFF2-40B4-BE49-F238E27FC236}">
                <a16:creationId xmlns:a16="http://schemas.microsoft.com/office/drawing/2014/main" id="{F30EF217-77E7-5F44-B187-46ECB411593D}"/>
              </a:ext>
            </a:extLst>
          </p:cNvPr>
          <p:cNvSpPr/>
          <p:nvPr/>
        </p:nvSpPr>
        <p:spPr>
          <a:xfrm>
            <a:off x="1200150" y="3392411"/>
            <a:ext cx="2030282"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Uncertainty Estimations</a:t>
            </a:r>
          </a:p>
        </p:txBody>
      </p:sp>
      <p:sp>
        <p:nvSpPr>
          <p:cNvPr id="9" name="Rectangle 8">
            <a:extLst>
              <a:ext uri="{FF2B5EF4-FFF2-40B4-BE49-F238E27FC236}">
                <a16:creationId xmlns:a16="http://schemas.microsoft.com/office/drawing/2014/main" id="{3DCA5861-9473-2E4F-91D6-A35B649AC859}"/>
              </a:ext>
            </a:extLst>
          </p:cNvPr>
          <p:cNvSpPr/>
          <p:nvPr/>
        </p:nvSpPr>
        <p:spPr>
          <a:xfrm>
            <a:off x="3363993" y="2228630"/>
            <a:ext cx="1813051" cy="96247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Null-Hypothesis Significance Test</a:t>
            </a:r>
          </a:p>
        </p:txBody>
      </p:sp>
      <p:sp>
        <p:nvSpPr>
          <p:cNvPr id="10" name="Rectangle 9">
            <a:extLst>
              <a:ext uri="{FF2B5EF4-FFF2-40B4-BE49-F238E27FC236}">
                <a16:creationId xmlns:a16="http://schemas.microsoft.com/office/drawing/2014/main" id="{88390A33-4C13-0A49-A765-C04FCEF5B5BF}"/>
              </a:ext>
            </a:extLst>
          </p:cNvPr>
          <p:cNvSpPr/>
          <p:nvPr/>
        </p:nvSpPr>
        <p:spPr>
          <a:xfrm>
            <a:off x="5310604" y="2228630"/>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Bayes Factor</a:t>
            </a:r>
          </a:p>
        </p:txBody>
      </p:sp>
      <p:sp>
        <p:nvSpPr>
          <p:cNvPr id="11" name="Rectangle 10">
            <a:extLst>
              <a:ext uri="{FF2B5EF4-FFF2-40B4-BE49-F238E27FC236}">
                <a16:creationId xmlns:a16="http://schemas.microsoft.com/office/drawing/2014/main" id="{C4B1087C-B2FE-CE44-826F-AE62BAE15C75}"/>
              </a:ext>
            </a:extLst>
          </p:cNvPr>
          <p:cNvSpPr/>
          <p:nvPr/>
        </p:nvSpPr>
        <p:spPr>
          <a:xfrm>
            <a:off x="3363993" y="3327075"/>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Confidence Interval</a:t>
            </a:r>
          </a:p>
        </p:txBody>
      </p:sp>
      <p:sp>
        <p:nvSpPr>
          <p:cNvPr id="12" name="Rectangle 11">
            <a:extLst>
              <a:ext uri="{FF2B5EF4-FFF2-40B4-BE49-F238E27FC236}">
                <a16:creationId xmlns:a16="http://schemas.microsoft.com/office/drawing/2014/main" id="{3FEE0507-83F4-4F4C-99F0-880C3D7CCD17}"/>
              </a:ext>
            </a:extLst>
          </p:cNvPr>
          <p:cNvSpPr/>
          <p:nvPr/>
        </p:nvSpPr>
        <p:spPr>
          <a:xfrm>
            <a:off x="5310604" y="3327075"/>
            <a:ext cx="1813051" cy="96247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Posterior Intervals</a:t>
            </a:r>
          </a:p>
        </p:txBody>
      </p:sp>
      <p:sp>
        <p:nvSpPr>
          <p:cNvPr id="3" name="Slide Number Placeholder 2">
            <a:extLst>
              <a:ext uri="{FF2B5EF4-FFF2-40B4-BE49-F238E27FC236}">
                <a16:creationId xmlns:a16="http://schemas.microsoft.com/office/drawing/2014/main" id="{686224B8-2D98-C940-B0F6-ECE3549EDB1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13" name="Rectangle 12">
            <a:extLst>
              <a:ext uri="{FF2B5EF4-FFF2-40B4-BE49-F238E27FC236}">
                <a16:creationId xmlns:a16="http://schemas.microsoft.com/office/drawing/2014/main" id="{103EBA08-5572-1340-854B-F1159A527142}"/>
              </a:ext>
            </a:extLst>
          </p:cNvPr>
          <p:cNvSpPr/>
          <p:nvPr/>
        </p:nvSpPr>
        <p:spPr>
          <a:xfrm>
            <a:off x="5310604" y="3339653"/>
            <a:ext cx="1813051" cy="962474"/>
          </a:xfrm>
          <a:prstGeom prst="rect">
            <a:avLst/>
          </a:prstGeom>
          <a:solidFill>
            <a:srgbClr val="FF1600">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3AC896F1-C372-7847-B618-98E7112FFFD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3743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B2BF-A1DB-9245-9EE9-439E779E40A7}"/>
              </a:ext>
            </a:extLst>
          </p:cNvPr>
          <p:cNvSpPr>
            <a:spLocks noGrp="1"/>
          </p:cNvSpPr>
          <p:nvPr>
            <p:ph type="title"/>
          </p:nvPr>
        </p:nvSpPr>
        <p:spPr/>
        <p:txBody>
          <a:bodyPr/>
          <a:lstStyle/>
          <a:p>
            <a:r>
              <a:rPr lang="en-US" dirty="0"/>
              <a:t>Posterior Intervals </a:t>
            </a:r>
          </a:p>
        </p:txBody>
      </p:sp>
      <p:sp>
        <p:nvSpPr>
          <p:cNvPr id="3" name="Content Placeholder 2">
            <a:extLst>
              <a:ext uri="{FF2B5EF4-FFF2-40B4-BE49-F238E27FC236}">
                <a16:creationId xmlns:a16="http://schemas.microsoft.com/office/drawing/2014/main" id="{4426CDE7-0308-2746-87C2-F945DE8E837E}"/>
              </a:ext>
            </a:extLst>
          </p:cNvPr>
          <p:cNvSpPr>
            <a:spLocks noGrp="1"/>
          </p:cNvSpPr>
          <p:nvPr>
            <p:ph idx="1"/>
          </p:nvPr>
        </p:nvSpPr>
        <p:spPr/>
        <p:txBody>
          <a:bodyPr/>
          <a:lstStyle/>
          <a:p>
            <a:r>
              <a:rPr lang="en-US" dirty="0"/>
              <a:t>Based on Bayesian inference framework. </a:t>
            </a:r>
          </a:p>
          <a:p>
            <a:pPr marL="0" indent="0">
              <a:buNone/>
            </a:pPr>
            <a:endParaRPr lang="en-US" dirty="0"/>
          </a:p>
        </p:txBody>
      </p:sp>
      <p:pic>
        <p:nvPicPr>
          <p:cNvPr id="5" name="Picture 4">
            <a:extLst>
              <a:ext uri="{FF2B5EF4-FFF2-40B4-BE49-F238E27FC236}">
                <a16:creationId xmlns:a16="http://schemas.microsoft.com/office/drawing/2014/main" id="{F6B8C970-87A1-5540-895C-1B6EA0607C32}"/>
              </a:ext>
            </a:extLst>
          </p:cNvPr>
          <p:cNvPicPr>
            <a:picLocks noChangeAspect="1"/>
          </p:cNvPicPr>
          <p:nvPr/>
        </p:nvPicPr>
        <p:blipFill>
          <a:blip r:embed="rId3"/>
          <a:stretch>
            <a:fillRect/>
          </a:stretch>
        </p:blipFill>
        <p:spPr>
          <a:xfrm>
            <a:off x="1841618" y="1972300"/>
            <a:ext cx="5597495" cy="2292431"/>
          </a:xfrm>
          <a:prstGeom prst="rect">
            <a:avLst/>
          </a:prstGeom>
        </p:spPr>
      </p:pic>
      <p:sp>
        <p:nvSpPr>
          <p:cNvPr id="4" name="Slide Number Placeholder 3">
            <a:extLst>
              <a:ext uri="{FF2B5EF4-FFF2-40B4-BE49-F238E27FC236}">
                <a16:creationId xmlns:a16="http://schemas.microsoft.com/office/drawing/2014/main" id="{C406850B-0410-4240-9F19-F090A3E39AA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6" name="Rectangle 5">
            <a:extLst>
              <a:ext uri="{FF2B5EF4-FFF2-40B4-BE49-F238E27FC236}">
                <a16:creationId xmlns:a16="http://schemas.microsoft.com/office/drawing/2014/main" id="{892F5C50-10EA-114B-B793-58F4F8B17326}"/>
              </a:ext>
            </a:extLst>
          </p:cNvPr>
          <p:cNvSpPr/>
          <p:nvPr/>
        </p:nvSpPr>
        <p:spPr>
          <a:xfrm>
            <a:off x="3773544" y="4721761"/>
            <a:ext cx="1596912" cy="246221"/>
          </a:xfrm>
          <a:prstGeom prst="rect">
            <a:avLst/>
          </a:prstGeom>
        </p:spPr>
        <p:txBody>
          <a:bodyPr wrap="none">
            <a:spAutoFit/>
          </a:bodyPr>
          <a:lstStyle/>
          <a:p>
            <a:r>
              <a:rPr lang="en-US" sz="1000" dirty="0">
                <a:solidFill>
                  <a:srgbClr val="0010FB"/>
                </a:solidFill>
              </a:rPr>
              <a:t>(Thomas Bayes 1702-1761)</a:t>
            </a:r>
          </a:p>
        </p:txBody>
      </p:sp>
    </p:spTree>
    <p:extLst>
      <p:ext uri="{BB962C8B-B14F-4D97-AF65-F5344CB8AC3E}">
        <p14:creationId xmlns:p14="http://schemas.microsoft.com/office/powerpoint/2010/main" val="3146344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B2BF-A1DB-9245-9EE9-439E779E40A7}"/>
              </a:ext>
            </a:extLst>
          </p:cNvPr>
          <p:cNvSpPr>
            <a:spLocks noGrp="1"/>
          </p:cNvSpPr>
          <p:nvPr>
            <p:ph type="title"/>
          </p:nvPr>
        </p:nvSpPr>
        <p:spPr/>
        <p:txBody>
          <a:bodyPr/>
          <a:lstStyle/>
          <a:p>
            <a:r>
              <a:rPr lang="en-US" dirty="0"/>
              <a:t>Posterior Intervals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426CDE7-0308-2746-87C2-F945DE8E837E}"/>
                  </a:ext>
                </a:extLst>
              </p:cNvPr>
              <p:cNvSpPr>
                <a:spLocks noGrp="1"/>
              </p:cNvSpPr>
              <p:nvPr>
                <p:ph idx="1"/>
              </p:nvPr>
            </p:nvSpPr>
            <p:spPr/>
            <p:txBody>
              <a:bodyPr/>
              <a:lstStyle/>
              <a:p>
                <a:r>
                  <a:rPr lang="en-US" dirty="0"/>
                  <a:t>Key notions: </a:t>
                </a:r>
              </a:p>
              <a:p>
                <a:pPr lvl="1"/>
                <a:r>
                  <a:rPr lang="en-US" b="1" dirty="0"/>
                  <a:t>Prior:</a:t>
                </a:r>
                <a:r>
                  <a:rPr lang="en-US" dirty="0"/>
                  <a:t> Assumptions and beliefs about key parameters of a system. </a:t>
                </a:r>
              </a:p>
              <a:p>
                <a:pPr lvl="1"/>
                <a:r>
                  <a:rPr lang="en-US" b="1" dirty="0"/>
                  <a:t>Likelihood:</a:t>
                </a:r>
                <a:r>
                  <a:rPr lang="en-US" dirty="0"/>
                  <a:t> How the hidden parameters are connected to the observations. </a:t>
                </a:r>
              </a:p>
              <a:p>
                <a:pPr lvl="1"/>
                <a:r>
                  <a:rPr lang="en-US" b="1" dirty="0"/>
                  <a:t>Posterior:</a:t>
                </a:r>
                <a:r>
                  <a:rPr lang="en-US" dirty="0"/>
                  <a:t> Summary of the inferences about likely values of </a:t>
                </a:r>
                <a14:m>
                  <m:oMath xmlns:m="http://schemas.openxmlformats.org/officeDocument/2006/math">
                    <m:r>
                      <m:rPr>
                        <m:sty m:val="p"/>
                      </m:rPr>
                      <a:rPr lang="en-US">
                        <a:latin typeface="Cambria Math" panose="02040503050406030204" pitchFamily="18" charset="0"/>
                      </a:rPr>
                      <m:t>Θ</m:t>
                    </m:r>
                  </m:oMath>
                </a14:m>
                <a:r>
                  <a:rPr lang="el-GR" dirty="0"/>
                  <a:t>.</a:t>
                </a:r>
                <a:r>
                  <a:rPr lang="en-US" dirty="0"/>
                  <a:t> </a:t>
                </a:r>
              </a:p>
              <a:p>
                <a:pPr marL="0" indent="0">
                  <a:buNone/>
                </a:pPr>
                <a:endParaRPr lang="en-US" dirty="0"/>
              </a:p>
            </p:txBody>
          </p:sp>
        </mc:Choice>
        <mc:Fallback>
          <p:sp>
            <p:nvSpPr>
              <p:cNvPr id="3" name="Content Placeholder 2">
                <a:extLst>
                  <a:ext uri="{FF2B5EF4-FFF2-40B4-BE49-F238E27FC236}">
                    <a16:creationId xmlns:a16="http://schemas.microsoft.com/office/drawing/2014/main" id="{4426CDE7-0308-2746-87C2-F945DE8E837E}"/>
                  </a:ext>
                </a:extLst>
              </p:cNvPr>
              <p:cNvSpPr>
                <a:spLocks noGrp="1" noRot="1" noChangeAspect="1" noMove="1" noResize="1" noEditPoints="1" noAdjustHandles="1" noChangeArrowheads="1" noChangeShapeType="1" noTextEdit="1"/>
              </p:cNvSpPr>
              <p:nvPr>
                <p:ph idx="1"/>
              </p:nvPr>
            </p:nvSpPr>
            <p:spPr>
              <a:blipFill>
                <a:blip r:embed="rId3"/>
                <a:stretch>
                  <a:fillRect l="-643" t="-27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4892B1-ECDB-D04F-9DF6-4D75431D488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FE2B034-06A2-6742-B963-DE9DD27A33F4}"/>
                  </a:ext>
                </a:extLst>
              </p:cNvPr>
              <p:cNvSpPr txBox="1"/>
              <p:nvPr/>
            </p:nvSpPr>
            <p:spPr>
              <a:xfrm>
                <a:off x="3156373" y="3301100"/>
                <a:ext cx="2561919" cy="5866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Θ</m:t>
                          </m:r>
                        </m:e>
                        <m:e>
                          <m:r>
                            <a:rPr lang="en-US" b="0" i="1" smtClean="0">
                              <a:latin typeface="Cambria Math" panose="02040503050406030204" pitchFamily="18" charset="0"/>
                            </a:rPr>
                            <m:t>𝑌</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1" i="1">
                              <a:latin typeface="Cambria Math" panose="02040503050406030204" pitchFamily="18" charset="0"/>
                            </a:rPr>
                            <m:t>𝑷</m:t>
                          </m:r>
                          <m:d>
                            <m:dPr>
                              <m:ctrlPr>
                                <a:rPr lang="en-US" i="1">
                                  <a:latin typeface="Cambria Math" panose="02040503050406030204" pitchFamily="18" charset="0"/>
                                </a:rPr>
                              </m:ctrlPr>
                            </m:dPr>
                            <m:e>
                              <m:r>
                                <a:rPr lang="en-US" b="0" i="1" smtClean="0">
                                  <a:latin typeface="Cambria Math" panose="02040503050406030204" pitchFamily="18" charset="0"/>
                                </a:rPr>
                                <m:t>𝑌</m:t>
                              </m:r>
                            </m:e>
                            <m:e>
                              <m:r>
                                <m:rPr>
                                  <m:sty m:val="p"/>
                                </m:rPr>
                                <a:rPr lang="en-US">
                                  <a:latin typeface="Cambria Math" panose="02040503050406030204" pitchFamily="18" charset="0"/>
                                </a:rPr>
                                <m:t>Θ</m:t>
                              </m:r>
                            </m:e>
                          </m:d>
                          <m:r>
                            <a:rPr lang="en-US" b="0" i="1" smtClean="0">
                              <a:latin typeface="Cambria Math" panose="02040503050406030204" pitchFamily="18" charset="0"/>
                            </a:rPr>
                            <m:t> × </m:t>
                          </m:r>
                          <m:r>
                            <a:rPr lang="en-US" b="1" i="1" smtClean="0">
                              <a:latin typeface="Cambria Math" panose="02040503050406030204" pitchFamily="18" charset="0"/>
                            </a:rPr>
                            <m:t>𝑷</m:t>
                          </m:r>
                          <m:r>
                            <a:rPr lang="en-US" b="0" i="1" smtClean="0">
                              <a:latin typeface="Cambria Math" panose="02040503050406030204" pitchFamily="18" charset="0"/>
                            </a:rPr>
                            <m:t>(</m:t>
                          </m:r>
                          <m:r>
                            <m:rPr>
                              <m:sty m:val="p"/>
                            </m:rPr>
                            <a:rPr lang="en-US">
                              <a:latin typeface="Cambria Math" panose="02040503050406030204" pitchFamily="18" charset="0"/>
                            </a:rPr>
                            <m:t>Θ</m:t>
                          </m:r>
                          <m:r>
                            <a:rPr lang="en-US" b="0" i="1" smtClean="0">
                              <a:latin typeface="Cambria Math" panose="02040503050406030204" pitchFamily="18" charset="0"/>
                            </a:rPr>
                            <m:t>)</m:t>
                          </m:r>
                        </m:num>
                        <m:den>
                          <m:r>
                            <a:rPr lang="en-US" b="1" i="1" smtClean="0">
                              <a:latin typeface="Cambria Math" panose="02040503050406030204" pitchFamily="18" charset="0"/>
                            </a:rPr>
                            <m:t>𝑷</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den>
                      </m:f>
                    </m:oMath>
                  </m:oMathPara>
                </a14:m>
                <a:endParaRPr lang="en-US" dirty="0"/>
              </a:p>
            </p:txBody>
          </p:sp>
        </mc:Choice>
        <mc:Fallback>
          <p:sp>
            <p:nvSpPr>
              <p:cNvPr id="7" name="TextBox 6">
                <a:extLst>
                  <a:ext uri="{FF2B5EF4-FFF2-40B4-BE49-F238E27FC236}">
                    <a16:creationId xmlns:a16="http://schemas.microsoft.com/office/drawing/2014/main" id="{CFE2B034-06A2-6742-B963-DE9DD27A33F4}"/>
                  </a:ext>
                </a:extLst>
              </p:cNvPr>
              <p:cNvSpPr txBox="1">
                <a:spLocks noRot="1" noChangeAspect="1" noMove="1" noResize="1" noEditPoints="1" noAdjustHandles="1" noChangeArrowheads="1" noChangeShapeType="1" noTextEdit="1"/>
              </p:cNvSpPr>
              <p:nvPr/>
            </p:nvSpPr>
            <p:spPr>
              <a:xfrm>
                <a:off x="3156373" y="3301100"/>
                <a:ext cx="2561919" cy="586699"/>
              </a:xfrm>
              <a:prstGeom prst="rect">
                <a:avLst/>
              </a:prstGeom>
              <a:blipFill>
                <a:blip r:embed="rId4"/>
                <a:stretch>
                  <a:fillRect l="-1485" t="-4255" r="-2970" b="-17021"/>
                </a:stretch>
              </a:blipFill>
            </p:spPr>
            <p:txBody>
              <a:bodyPr/>
              <a:lstStyle/>
              <a:p>
                <a:r>
                  <a:rPr lang="en-US">
                    <a:noFill/>
                  </a:rPr>
                  <a:t> </a:t>
                </a:r>
              </a:p>
            </p:txBody>
          </p:sp>
        </mc:Fallback>
      </mc:AlternateContent>
      <p:sp>
        <p:nvSpPr>
          <p:cNvPr id="9" name="Rounded Rectangle 8">
            <a:extLst>
              <a:ext uri="{FF2B5EF4-FFF2-40B4-BE49-F238E27FC236}">
                <a16:creationId xmlns:a16="http://schemas.microsoft.com/office/drawing/2014/main" id="{00EA5BE1-575F-6741-B129-5465473C6AB6}"/>
              </a:ext>
            </a:extLst>
          </p:cNvPr>
          <p:cNvSpPr/>
          <p:nvPr/>
        </p:nvSpPr>
        <p:spPr>
          <a:xfrm>
            <a:off x="5142643" y="3293843"/>
            <a:ext cx="532018" cy="270048"/>
          </a:xfrm>
          <a:prstGeom prst="roundRect">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C11BCD3D-71F6-8341-97B5-0FD7558C798E}"/>
              </a:ext>
            </a:extLst>
          </p:cNvPr>
          <p:cNvSpPr/>
          <p:nvPr/>
        </p:nvSpPr>
        <p:spPr>
          <a:xfrm>
            <a:off x="4156129" y="3267849"/>
            <a:ext cx="757574" cy="303299"/>
          </a:xfrm>
          <a:prstGeom prst="roundRect">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8D1827FC-6433-704F-A0CF-4B6DC2F407F1}"/>
              </a:ext>
            </a:extLst>
          </p:cNvPr>
          <p:cNvSpPr/>
          <p:nvPr/>
        </p:nvSpPr>
        <p:spPr>
          <a:xfrm>
            <a:off x="3177477" y="3444437"/>
            <a:ext cx="757574" cy="303299"/>
          </a:xfrm>
          <a:prstGeom prst="roundRect">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348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D19BD-6278-A84D-9A0F-9A68A3A879B8}"/>
              </a:ext>
            </a:extLst>
          </p:cNvPr>
          <p:cNvSpPr>
            <a:spLocks noGrp="1"/>
          </p:cNvSpPr>
          <p:nvPr>
            <p:ph type="title"/>
          </p:nvPr>
        </p:nvSpPr>
        <p:spPr/>
        <p:txBody>
          <a:bodyPr/>
          <a:lstStyle/>
          <a:p>
            <a:r>
              <a:rPr lang="en-US" dirty="0"/>
              <a:t>Posterior Intervals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12BBFCB-D695-0D49-A78A-000576CB9A3D}"/>
                  </a:ext>
                </a:extLst>
              </p:cNvPr>
              <p:cNvSpPr>
                <a:spLocks noGrp="1"/>
              </p:cNvSpPr>
              <p:nvPr>
                <p:ph idx="1"/>
              </p:nvPr>
            </p:nvSpPr>
            <p:spPr/>
            <p:txBody>
              <a:bodyPr/>
              <a:lstStyle/>
              <a:p>
                <a:r>
                  <a:rPr lang="en-US" b="1" dirty="0"/>
                  <a:t>Goal:</a:t>
                </a:r>
                <a:r>
                  <a:rPr lang="en-US" dirty="0"/>
                  <a:t> Using </a:t>
                </a:r>
                <a:r>
                  <a:rPr lang="en-US" dirty="0" err="1"/>
                  <a:t>Bayes’s</a:t>
                </a:r>
                <a:r>
                  <a:rPr lang="en-US" dirty="0"/>
                  <a:t> Theorem to infer a probability distribution: </a:t>
                </a:r>
                <a:br>
                  <a:rPr lang="en-US" dirty="0"/>
                </a:br>
                <a:br>
                  <a:rPr lang="en-US" dirty="0"/>
                </a:br>
                <a:endParaRPr lang="en-US" dirty="0"/>
              </a:p>
              <a:p>
                <a:r>
                  <a:rPr lang="en-US" b="1" dirty="0"/>
                  <a:t>Example:</a:t>
                </a:r>
                <a:r>
                  <a:rPr lang="en-US" b="0" dirty="0"/>
                  <a:t> </a:t>
                </a:r>
                <a14:m>
                  <m:oMath xmlns:m="http://schemas.openxmlformats.org/officeDocument/2006/math">
                    <m:sSub>
                      <m:sSubPr>
                        <m:ctrlPr>
                          <a:rPr lang="en-US" b="0" i="0" smtClean="0">
                            <a:solidFill>
                              <a:schemeClr val="accent6">
                                <a:lumMod val="50000"/>
                              </a:schemeClr>
                            </a:solidFill>
                            <a:latin typeface="Cambria Math" panose="02040503050406030204" pitchFamily="18" charset="0"/>
                          </a:rPr>
                        </m:ctrlPr>
                      </m:sSubPr>
                      <m:e>
                        <m:r>
                          <m:rPr>
                            <m:sty m:val="p"/>
                          </m:rPr>
                          <a:rPr lang="en-US" b="0" i="0" smtClean="0">
                            <a:solidFill>
                              <a:schemeClr val="accent6">
                                <a:lumMod val="50000"/>
                              </a:schemeClr>
                            </a:solidFill>
                            <a:latin typeface="Cambria Math" panose="02040503050406030204" pitchFamily="18" charset="0"/>
                          </a:rPr>
                          <m:t>H</m:t>
                        </m:r>
                      </m:e>
                      <m:sub>
                        <m:r>
                          <a:rPr lang="en-US" b="0" i="0" smtClean="0">
                            <a:solidFill>
                              <a:schemeClr val="accent6">
                                <a:lumMod val="50000"/>
                              </a:schemeClr>
                            </a:solidFill>
                            <a:latin typeface="Cambria Math" panose="02040503050406030204" pitchFamily="18" charset="0"/>
                          </a:rPr>
                          <m:t>1</m:t>
                        </m:r>
                      </m:sub>
                    </m:sSub>
                    <m:r>
                      <a:rPr lang="en-US" b="0" i="0" smtClean="0">
                        <a:solidFill>
                          <a:schemeClr val="tx1"/>
                        </a:solidFill>
                        <a:latin typeface="Cambria Math" panose="02040503050406030204" pitchFamily="18" charset="0"/>
                      </a:rPr>
                      <m:t>: </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𝜃</m:t>
                        </m:r>
                      </m:e>
                      <m:sub>
                        <m:r>
                          <a:rPr lang="en-US" i="1">
                            <a:solidFill>
                              <a:srgbClr val="FF0000"/>
                            </a:solidFill>
                            <a:latin typeface="Cambria Math" panose="02040503050406030204" pitchFamily="18" charset="0"/>
                          </a:rPr>
                          <m:t>1</m:t>
                        </m:r>
                      </m:sub>
                    </m:sSub>
                    <m:r>
                      <a:rPr lang="en-US">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𝜃</m:t>
                        </m:r>
                      </m:e>
                      <m:sub>
                        <m:r>
                          <a:rPr lang="en-US" i="1">
                            <a:solidFill>
                              <a:srgbClr val="FF0000"/>
                            </a:solidFill>
                            <a:latin typeface="Cambria Math" panose="02040503050406030204" pitchFamily="18" charset="0"/>
                          </a:rPr>
                          <m:t>2</m:t>
                        </m:r>
                      </m:sub>
                    </m:sSub>
                    <m:r>
                      <a:rPr lang="en-US" b="0" i="1" smtClean="0">
                        <a:solidFill>
                          <a:schemeClr val="tx1"/>
                        </a:solidFill>
                        <a:latin typeface="Cambria Math" panose="02040503050406030204" pitchFamily="18" charset="0"/>
                      </a:rPr>
                      <m:t>&gt;</m:t>
                    </m:r>
                    <m:r>
                      <a:rPr lang="en-US" b="0" i="1" smtClean="0">
                        <a:solidFill>
                          <a:srgbClr val="0010FB"/>
                        </a:solidFill>
                        <a:latin typeface="Cambria Math" panose="02040503050406030204" pitchFamily="18" charset="0"/>
                      </a:rPr>
                      <m:t>𝛼</m:t>
                    </m:r>
                  </m:oMath>
                </a14:m>
                <a:endParaRPr lang="en-US" dirty="0">
                  <a:solidFill>
                    <a:schemeClr val="tx1"/>
                  </a:solidFill>
                </a:endParaRPr>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C12BBFCB-D695-0D49-A78A-000576CB9A3D}"/>
                  </a:ext>
                </a:extLst>
              </p:cNvPr>
              <p:cNvSpPr>
                <a:spLocks noGrp="1" noRot="1" noChangeAspect="1" noMove="1" noResize="1" noEditPoints="1" noAdjustHandles="1" noChangeArrowheads="1" noChangeShapeType="1" noTextEdit="1"/>
              </p:cNvSpPr>
              <p:nvPr>
                <p:ph idx="1"/>
              </p:nvPr>
            </p:nvSpPr>
            <p:spPr>
              <a:blipFill>
                <a:blip r:embed="rId3"/>
                <a:stretch>
                  <a:fillRect l="-643" t="-27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ED4755F-02A9-754A-ADCD-A465790C502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64E56D7C-235F-C441-BD1B-D9DED28C4EB9}"/>
                  </a:ext>
                </a:extLst>
              </p:cNvPr>
              <p:cNvSpPr/>
              <p:nvPr/>
            </p:nvSpPr>
            <p:spPr>
              <a:xfrm>
                <a:off x="2916181" y="1850095"/>
                <a:ext cx="306699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d>
                        <m:dPr>
                          <m:ctrlPr>
                            <a:rPr lang="en-US" i="1">
                              <a:latin typeface="Cambria Math" panose="02040503050406030204" pitchFamily="18" charset="0"/>
                            </a:rPr>
                          </m:ctrlPr>
                        </m:dPr>
                        <m:e>
                          <m:r>
                            <m:rPr>
                              <m:sty m:val="p"/>
                            </m:rPr>
                            <a:rPr lang="en-US" b="0" i="0" smtClean="0">
                              <a:latin typeface="Cambria Math" panose="02040503050406030204" pitchFamily="18" charset="0"/>
                            </a:rPr>
                            <m:t>Hypothesis</m:t>
                          </m:r>
                        </m:e>
                        <m:e>
                          <m:r>
                            <m:rPr>
                              <m:sty m:val="p"/>
                            </m:rPr>
                            <a:rPr lang="en-US" b="0" i="0" smtClean="0">
                              <a:latin typeface="Cambria Math" panose="02040503050406030204" pitchFamily="18" charset="0"/>
                            </a:rPr>
                            <m:t>Observations</m:t>
                          </m:r>
                        </m:e>
                      </m:d>
                    </m:oMath>
                  </m:oMathPara>
                </a14:m>
                <a:endParaRPr lang="en-US" dirty="0"/>
              </a:p>
            </p:txBody>
          </p:sp>
        </mc:Choice>
        <mc:Fallback>
          <p:sp>
            <p:nvSpPr>
              <p:cNvPr id="8" name="Rectangle 7">
                <a:extLst>
                  <a:ext uri="{FF2B5EF4-FFF2-40B4-BE49-F238E27FC236}">
                    <a16:creationId xmlns:a16="http://schemas.microsoft.com/office/drawing/2014/main" id="{64E56D7C-235F-C441-BD1B-D9DED28C4EB9}"/>
                  </a:ext>
                </a:extLst>
              </p:cNvPr>
              <p:cNvSpPr>
                <a:spLocks noRot="1" noChangeAspect="1" noMove="1" noResize="1" noEditPoints="1" noAdjustHandles="1" noChangeArrowheads="1" noChangeShapeType="1" noTextEdit="1"/>
              </p:cNvSpPr>
              <p:nvPr/>
            </p:nvSpPr>
            <p:spPr>
              <a:xfrm>
                <a:off x="2916181" y="1850095"/>
                <a:ext cx="3066993" cy="369332"/>
              </a:xfrm>
              <a:prstGeom prst="rect">
                <a:avLst/>
              </a:prstGeom>
              <a:blipFill>
                <a:blip r:embed="rId4"/>
                <a:stretch>
                  <a:fillRect b="-13333"/>
                </a:stretch>
              </a:blipFill>
            </p:spPr>
            <p:txBody>
              <a:bodyPr/>
              <a:lstStyle/>
              <a:p>
                <a:r>
                  <a:rPr lang="en-US">
                    <a:noFill/>
                  </a:rPr>
                  <a:t> </a:t>
                </a:r>
              </a:p>
            </p:txBody>
          </p:sp>
        </mc:Fallback>
      </mc:AlternateContent>
      <p:pic>
        <p:nvPicPr>
          <p:cNvPr id="17" name="Picture 16" descr="A screenshot of a cell phone&#10;&#10;Description automatically generated">
            <a:extLst>
              <a:ext uri="{FF2B5EF4-FFF2-40B4-BE49-F238E27FC236}">
                <a16:creationId xmlns:a16="http://schemas.microsoft.com/office/drawing/2014/main" id="{F7AE8C1A-FFEB-6442-86C9-92BE9B698199}"/>
              </a:ext>
            </a:extLst>
          </p:cNvPr>
          <p:cNvPicPr>
            <a:picLocks noChangeAspect="1"/>
          </p:cNvPicPr>
          <p:nvPr/>
        </p:nvPicPr>
        <p:blipFill rotWithShape="1">
          <a:blip r:embed="rId5"/>
          <a:srcRect l="4056"/>
          <a:stretch/>
        </p:blipFill>
        <p:spPr>
          <a:xfrm>
            <a:off x="2759825" y="3000971"/>
            <a:ext cx="4151195" cy="1324492"/>
          </a:xfrm>
          <a:prstGeom prst="rect">
            <a:avLst/>
          </a:prstGeom>
        </p:spPr>
      </p:pic>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C6839D08-67CB-334C-87CF-E4008613566A}"/>
                  </a:ext>
                </a:extLst>
              </p:cNvPr>
              <p:cNvSpPr/>
              <p:nvPr/>
            </p:nvSpPr>
            <p:spPr>
              <a:xfrm>
                <a:off x="6155282" y="3600337"/>
                <a:ext cx="966034" cy="38106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𝜃</m:t>
                          </m:r>
                        </m:e>
                        <m:sub>
                          <m:r>
                            <a:rPr lang="en-US" i="1">
                              <a:solidFill>
                                <a:srgbClr val="FF0000"/>
                              </a:solidFill>
                              <a:latin typeface="Cambria Math" panose="02040503050406030204" pitchFamily="18" charset="0"/>
                            </a:rPr>
                            <m:t>1</m:t>
                          </m:r>
                        </m:sub>
                      </m:sSub>
                      <m:r>
                        <a:rPr lang="en-US">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𝜃</m:t>
                          </m:r>
                        </m:e>
                        <m:sub>
                          <m:r>
                            <a:rPr lang="en-US" i="1">
                              <a:solidFill>
                                <a:srgbClr val="FF0000"/>
                              </a:solidFill>
                              <a:latin typeface="Cambria Math" panose="02040503050406030204" pitchFamily="18" charset="0"/>
                            </a:rPr>
                            <m:t>2</m:t>
                          </m:r>
                        </m:sub>
                      </m:sSub>
                    </m:oMath>
                  </m:oMathPara>
                </a14:m>
                <a:endParaRPr lang="en-US" dirty="0"/>
              </a:p>
            </p:txBody>
          </p:sp>
        </mc:Choice>
        <mc:Fallback>
          <p:sp>
            <p:nvSpPr>
              <p:cNvPr id="15" name="Rectangle 14">
                <a:extLst>
                  <a:ext uri="{FF2B5EF4-FFF2-40B4-BE49-F238E27FC236}">
                    <a16:creationId xmlns:a16="http://schemas.microsoft.com/office/drawing/2014/main" id="{C6839D08-67CB-334C-87CF-E4008613566A}"/>
                  </a:ext>
                </a:extLst>
              </p:cNvPr>
              <p:cNvSpPr>
                <a:spLocks noRot="1" noChangeAspect="1" noMove="1" noResize="1" noEditPoints="1" noAdjustHandles="1" noChangeArrowheads="1" noChangeShapeType="1" noTextEdit="1"/>
              </p:cNvSpPr>
              <p:nvPr/>
            </p:nvSpPr>
            <p:spPr>
              <a:xfrm>
                <a:off x="6155282" y="3600337"/>
                <a:ext cx="966034" cy="38106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4F62A97A-00FE-8B4B-AB9D-4D7102E7E449}"/>
                  </a:ext>
                </a:extLst>
              </p:cNvPr>
              <p:cNvSpPr/>
              <p:nvPr/>
            </p:nvSpPr>
            <p:spPr>
              <a:xfrm>
                <a:off x="3576689" y="4057334"/>
                <a:ext cx="38241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a:solidFill>
                            <a:srgbClr val="0010FB"/>
                          </a:solidFill>
                          <a:latin typeface="Cambria Math" panose="02040503050406030204" pitchFamily="18" charset="0"/>
                        </a:rPr>
                        <m:t>𝛼</m:t>
                      </m:r>
                    </m:oMath>
                  </m:oMathPara>
                </a14:m>
                <a:endParaRPr lang="en-US" dirty="0"/>
              </a:p>
            </p:txBody>
          </p:sp>
        </mc:Choice>
        <mc:Fallback>
          <p:sp>
            <p:nvSpPr>
              <p:cNvPr id="18" name="Rectangle 17">
                <a:extLst>
                  <a:ext uri="{FF2B5EF4-FFF2-40B4-BE49-F238E27FC236}">
                    <a16:creationId xmlns:a16="http://schemas.microsoft.com/office/drawing/2014/main" id="{4F62A97A-00FE-8B4B-AB9D-4D7102E7E449}"/>
                  </a:ext>
                </a:extLst>
              </p:cNvPr>
              <p:cNvSpPr>
                <a:spLocks noRot="1" noChangeAspect="1" noMove="1" noResize="1" noEditPoints="1" noAdjustHandles="1" noChangeArrowheads="1" noChangeShapeType="1" noTextEdit="1"/>
              </p:cNvSpPr>
              <p:nvPr/>
            </p:nvSpPr>
            <p:spPr>
              <a:xfrm>
                <a:off x="3576689" y="4057334"/>
                <a:ext cx="382412" cy="369332"/>
              </a:xfrm>
              <a:prstGeom prst="rect">
                <a:avLst/>
              </a:prstGeom>
              <a:blipFill>
                <a:blip r:embed="rId7"/>
                <a:stretch>
                  <a:fillRect/>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8621E1F5-3F83-CD4E-A6A7-AFEBF5288604}"/>
              </a:ext>
            </a:extLst>
          </p:cNvPr>
          <p:cNvCxnSpPr/>
          <p:nvPr/>
        </p:nvCxnSpPr>
        <p:spPr>
          <a:xfrm>
            <a:off x="3767895" y="3042785"/>
            <a:ext cx="0" cy="1115104"/>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pic>
        <p:nvPicPr>
          <p:cNvPr id="21" name="Picture 20" descr="A screenshot of a cell phone&#10;&#10;Description automatically generated">
            <a:extLst>
              <a:ext uri="{FF2B5EF4-FFF2-40B4-BE49-F238E27FC236}">
                <a16:creationId xmlns:a16="http://schemas.microsoft.com/office/drawing/2014/main" id="{13BBAB99-71E2-FF4D-8E10-6AF26D0606F0}"/>
              </a:ext>
            </a:extLst>
          </p:cNvPr>
          <p:cNvPicPr>
            <a:picLocks noChangeAspect="1"/>
          </p:cNvPicPr>
          <p:nvPr/>
        </p:nvPicPr>
        <p:blipFill rotWithShape="1">
          <a:blip r:embed="rId8">
            <a:duotone>
              <a:prstClr val="black"/>
              <a:srgbClr val="4472C4">
                <a:tint val="45000"/>
                <a:satMod val="400000"/>
              </a:srgbClr>
            </a:duotone>
            <a:alphaModFix amt="41000"/>
            <a:extLst>
              <a:ext uri="{BEBA8EAE-BF5A-486C-A8C5-ECC9F3942E4B}">
                <a14:imgProps xmlns:a14="http://schemas.microsoft.com/office/drawing/2010/main">
                  <a14:imgLayer r:embed="rId9">
                    <a14:imgEffect>
                      <a14:backgroundRemoval t="20843" b="79823" l="28299" r="92653">
                        <a14:foregroundMark x1="32041" y1="27051" x2="34354" y2="30599"/>
                        <a14:foregroundMark x1="47347" y1="38803" x2="50748" y2="43902"/>
                        <a14:foregroundMark x1="38503" y1="22395" x2="41769" y2="26164"/>
                        <a14:foregroundMark x1="28299" y1="39690" x2="28503" y2="43459"/>
                      </a14:backgroundRemoval>
                    </a14:imgEffect>
                  </a14:imgLayer>
                </a14:imgProps>
              </a:ext>
            </a:extLst>
          </a:blip>
          <a:srcRect l="27248" t="13781" b="12459"/>
          <a:stretch/>
        </p:blipFill>
        <p:spPr>
          <a:xfrm>
            <a:off x="3763269" y="3180952"/>
            <a:ext cx="3147751" cy="976937"/>
          </a:xfrm>
          <a:prstGeom prst="rect">
            <a:avLst/>
          </a:prstGeom>
        </p:spPr>
      </p:pic>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6D80316C-8C0A-A44A-8512-D6BCD28A0D4A}"/>
                  </a:ext>
                </a:extLst>
              </p:cNvPr>
              <p:cNvSpPr/>
              <p:nvPr/>
            </p:nvSpPr>
            <p:spPr>
              <a:xfrm>
                <a:off x="4127758" y="3595418"/>
                <a:ext cx="926857" cy="307777"/>
              </a:xfrm>
              <a:prstGeom prst="rect">
                <a:avLst/>
              </a:prstGeom>
            </p:spPr>
            <p:txBody>
              <a:bodyPr wrap="none">
                <a:spAutoFit/>
              </a:bodyPr>
              <a:lstStyle/>
              <a:p>
                <a:r>
                  <a:rPr lang="en-US" sz="1400" b="1" dirty="0">
                    <a:latin typeface="Cambria Math" panose="02040503050406030204" pitchFamily="18" charset="0"/>
                    <a:ea typeface="Cambria Math" panose="02040503050406030204" pitchFamily="18" charset="0"/>
                  </a:rPr>
                  <a:t>Prob</a:t>
                </a:r>
                <a:r>
                  <a:rPr lang="en-US" sz="14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1400" b="1" i="1" smtClean="0">
                            <a:solidFill>
                              <a:schemeClr val="accent6">
                                <a:lumMod val="50000"/>
                              </a:schemeClr>
                            </a:solidFill>
                            <a:latin typeface="Cambria Math" panose="02040503050406030204" pitchFamily="18" charset="0"/>
                            <a:ea typeface="Cambria Math" panose="02040503050406030204" pitchFamily="18" charset="0"/>
                          </a:rPr>
                        </m:ctrlPr>
                      </m:sSubPr>
                      <m:e>
                        <m:r>
                          <a:rPr lang="en-US" sz="1400" b="1" i="0" smtClean="0">
                            <a:solidFill>
                              <a:schemeClr val="accent6">
                                <a:lumMod val="50000"/>
                              </a:schemeClr>
                            </a:solidFill>
                            <a:latin typeface="Cambria Math" panose="02040503050406030204" pitchFamily="18" charset="0"/>
                            <a:ea typeface="Cambria Math" panose="02040503050406030204" pitchFamily="18" charset="0"/>
                          </a:rPr>
                          <m:t>𝐇</m:t>
                        </m:r>
                      </m:e>
                      <m:sub>
                        <m:r>
                          <a:rPr lang="en-US" sz="1400" b="1" i="1" smtClean="0">
                            <a:solidFill>
                              <a:schemeClr val="accent6">
                                <a:lumMod val="50000"/>
                              </a:schemeClr>
                            </a:solidFill>
                            <a:latin typeface="Cambria Math" panose="02040503050406030204" pitchFamily="18" charset="0"/>
                            <a:ea typeface="Cambria Math" panose="02040503050406030204" pitchFamily="18" charset="0"/>
                          </a:rPr>
                          <m:t>𝟏</m:t>
                        </m:r>
                      </m:sub>
                    </m:sSub>
                    <m:r>
                      <a:rPr lang="en-US" sz="1400" b="0" i="1" smtClean="0">
                        <a:solidFill>
                          <a:schemeClr val="tx1"/>
                        </a:solidFill>
                        <a:latin typeface="Cambria Math" panose="02040503050406030204" pitchFamily="18" charset="0"/>
                      </a:rPr>
                      <m:t>)</m:t>
                    </m:r>
                  </m:oMath>
                </a14:m>
                <a:endParaRPr lang="en-US" sz="1400" dirty="0"/>
              </a:p>
            </p:txBody>
          </p:sp>
        </mc:Choice>
        <mc:Fallback>
          <p:sp>
            <p:nvSpPr>
              <p:cNvPr id="22" name="Rectangle 21">
                <a:extLst>
                  <a:ext uri="{FF2B5EF4-FFF2-40B4-BE49-F238E27FC236}">
                    <a16:creationId xmlns:a16="http://schemas.microsoft.com/office/drawing/2014/main" id="{6D80316C-8C0A-A44A-8512-D6BCD28A0D4A}"/>
                  </a:ext>
                </a:extLst>
              </p:cNvPr>
              <p:cNvSpPr>
                <a:spLocks noRot="1" noChangeAspect="1" noMove="1" noResize="1" noEditPoints="1" noAdjustHandles="1" noChangeArrowheads="1" noChangeShapeType="1" noTextEdit="1"/>
              </p:cNvSpPr>
              <p:nvPr/>
            </p:nvSpPr>
            <p:spPr>
              <a:xfrm>
                <a:off x="4127758" y="3595418"/>
                <a:ext cx="926857" cy="307777"/>
              </a:xfrm>
              <a:prstGeom prst="rect">
                <a:avLst/>
              </a:prstGeom>
              <a:blipFill>
                <a:blip r:embed="rId10"/>
                <a:stretch>
                  <a:fillRect l="-1351" b="-20000"/>
                </a:stretch>
              </a:blipFill>
            </p:spPr>
            <p:txBody>
              <a:bodyPr/>
              <a:lstStyle/>
              <a:p>
                <a:r>
                  <a:rPr lang="en-US">
                    <a:noFill/>
                  </a:rPr>
                  <a:t> </a:t>
                </a:r>
              </a:p>
            </p:txBody>
          </p:sp>
        </mc:Fallback>
      </mc:AlternateContent>
    </p:spTree>
    <p:extLst>
      <p:ext uri="{BB962C8B-B14F-4D97-AF65-F5344CB8AC3E}">
        <p14:creationId xmlns:p14="http://schemas.microsoft.com/office/powerpoint/2010/main" val="25419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B0CC6-6CAE-A945-8288-58851A76AC76}"/>
              </a:ext>
            </a:extLst>
          </p:cNvPr>
          <p:cNvSpPr>
            <a:spLocks noGrp="1"/>
          </p:cNvSpPr>
          <p:nvPr>
            <p:ph type="title"/>
          </p:nvPr>
        </p:nvSpPr>
        <p:spPr/>
        <p:txBody>
          <a:bodyPr/>
          <a:lstStyle/>
          <a:p>
            <a:r>
              <a:rPr lang="en-US" dirty="0"/>
              <a:t>Hypotheses</a:t>
            </a:r>
          </a:p>
        </p:txBody>
      </p:sp>
      <p:sp>
        <p:nvSpPr>
          <p:cNvPr id="3" name="Content Placeholder 2">
            <a:extLst>
              <a:ext uri="{FF2B5EF4-FFF2-40B4-BE49-F238E27FC236}">
                <a16:creationId xmlns:a16="http://schemas.microsoft.com/office/drawing/2014/main" id="{83D6AEDB-6637-194C-8766-ED13770E6798}"/>
              </a:ext>
            </a:extLst>
          </p:cNvPr>
          <p:cNvSpPr>
            <a:spLocks noGrp="1"/>
          </p:cNvSpPr>
          <p:nvPr>
            <p:ph idx="1"/>
          </p:nvPr>
        </p:nvSpPr>
        <p:spPr>
          <a:xfrm>
            <a:off x="628648" y="1369218"/>
            <a:ext cx="8126731" cy="3500437"/>
          </a:xfrm>
        </p:spPr>
        <p:txBody>
          <a:bodyPr>
            <a:normAutofit/>
          </a:bodyPr>
          <a:lstStyle/>
          <a:p>
            <a:r>
              <a:rPr lang="en-US" dirty="0"/>
              <a:t>A </a:t>
            </a:r>
            <a:r>
              <a:rPr lang="en-US" b="1" dirty="0"/>
              <a:t>prediction</a:t>
            </a:r>
            <a:r>
              <a:rPr lang="en-US" dirty="0"/>
              <a:t> about how the world will behave </a:t>
            </a:r>
            <a:r>
              <a:rPr lang="en-US" b="1" dirty="0"/>
              <a:t>if our idea is correct</a:t>
            </a:r>
          </a:p>
          <a:p>
            <a:r>
              <a:rPr lang="en-US" dirty="0"/>
              <a:t>Worded as an </a:t>
            </a:r>
            <a:r>
              <a:rPr lang="en-US" b="1" dirty="0"/>
              <a:t>if-then</a:t>
            </a:r>
            <a:r>
              <a:rPr lang="en-US" dirty="0"/>
              <a:t> statement</a:t>
            </a:r>
          </a:p>
          <a:p>
            <a:r>
              <a:rPr lang="en-US" dirty="0"/>
              <a:t>A hypothesis is a </a:t>
            </a:r>
            <a:r>
              <a:rPr lang="en-US" b="1" dirty="0"/>
              <a:t>testable</a:t>
            </a:r>
            <a:r>
              <a:rPr lang="en-US" dirty="0"/>
              <a:t> prediction</a:t>
            </a:r>
          </a:p>
          <a:p>
            <a:r>
              <a:rPr lang="en-US" dirty="0"/>
              <a:t>A hypothesis is a </a:t>
            </a:r>
            <a:r>
              <a:rPr lang="en-US" b="1" dirty="0"/>
              <a:t>falsifiable</a:t>
            </a:r>
            <a:r>
              <a:rPr lang="en-US" dirty="0"/>
              <a:t> statement</a:t>
            </a:r>
          </a:p>
          <a:p>
            <a:endParaRPr lang="en-US" dirty="0"/>
          </a:p>
          <a:p>
            <a:r>
              <a:rPr lang="en-US" dirty="0"/>
              <a:t>Terminology: </a:t>
            </a:r>
          </a:p>
          <a:p>
            <a:pPr lvl="1"/>
            <a:r>
              <a:rPr lang="en-US" dirty="0"/>
              <a:t>A hypothesis is </a:t>
            </a:r>
            <a:r>
              <a:rPr lang="en-US" b="1" dirty="0"/>
              <a:t>never “proved” </a:t>
            </a:r>
          </a:p>
          <a:p>
            <a:pPr lvl="1"/>
            <a:r>
              <a:rPr lang="en-US" dirty="0"/>
              <a:t>But it could be </a:t>
            </a:r>
            <a:r>
              <a:rPr lang="en-US" b="1" dirty="0"/>
              <a:t>“supported”</a:t>
            </a:r>
            <a:r>
              <a:rPr lang="en-US" dirty="0"/>
              <a:t> by the evidence</a:t>
            </a:r>
            <a:endParaRPr lang="en-US" b="1" dirty="0"/>
          </a:p>
        </p:txBody>
      </p:sp>
      <p:pic>
        <p:nvPicPr>
          <p:cNvPr id="7" name="Picture 6">
            <a:extLst>
              <a:ext uri="{FF2B5EF4-FFF2-40B4-BE49-F238E27FC236}">
                <a16:creationId xmlns:a16="http://schemas.microsoft.com/office/drawing/2014/main" id="{7D3981D2-B06C-3F48-BCB6-BEF755DF27EB}"/>
              </a:ext>
            </a:extLst>
          </p:cNvPr>
          <p:cNvPicPr>
            <a:picLocks noChangeAspect="1"/>
          </p:cNvPicPr>
          <p:nvPr/>
        </p:nvPicPr>
        <p:blipFill>
          <a:blip r:embed="rId3"/>
          <a:stretch>
            <a:fillRect/>
          </a:stretch>
        </p:blipFill>
        <p:spPr>
          <a:xfrm>
            <a:off x="5984847" y="2263452"/>
            <a:ext cx="2651759" cy="2332359"/>
          </a:xfrm>
          <a:prstGeom prst="rect">
            <a:avLst/>
          </a:prstGeom>
        </p:spPr>
      </p:pic>
      <p:sp>
        <p:nvSpPr>
          <p:cNvPr id="10" name="Slide Number Placeholder 9">
            <a:extLst>
              <a:ext uri="{FF2B5EF4-FFF2-40B4-BE49-F238E27FC236}">
                <a16:creationId xmlns:a16="http://schemas.microsoft.com/office/drawing/2014/main" id="{EED258DE-06CB-494E-8A8F-000B907D645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384701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B2BF-A1DB-9245-9EE9-439E779E40A7}"/>
              </a:ext>
            </a:extLst>
          </p:cNvPr>
          <p:cNvSpPr>
            <a:spLocks noGrp="1"/>
          </p:cNvSpPr>
          <p:nvPr>
            <p:ph type="title"/>
          </p:nvPr>
        </p:nvSpPr>
        <p:spPr/>
        <p:txBody>
          <a:bodyPr/>
          <a:lstStyle/>
          <a:p>
            <a:r>
              <a:rPr lang="en-US" dirty="0"/>
              <a:t>Posterior Intervals: Example </a:t>
            </a:r>
          </a:p>
        </p:txBody>
      </p:sp>
      <p:graphicFrame>
        <p:nvGraphicFramePr>
          <p:cNvPr id="10" name="Content Placeholder 4">
            <a:extLst>
              <a:ext uri="{FF2B5EF4-FFF2-40B4-BE49-F238E27FC236}">
                <a16:creationId xmlns:a16="http://schemas.microsoft.com/office/drawing/2014/main" id="{C68B1875-F468-4E41-B54A-A9BAB32D89BB}"/>
              </a:ext>
            </a:extLst>
          </p:cNvPr>
          <p:cNvGraphicFramePr>
            <a:graphicFrameLocks/>
          </p:cNvGraphicFramePr>
          <p:nvPr>
            <p:extLst>
              <p:ext uri="{D42A27DB-BD31-4B8C-83A1-F6EECF244321}">
                <p14:modId xmlns:p14="http://schemas.microsoft.com/office/powerpoint/2010/main" val="118581858"/>
              </p:ext>
            </p:extLst>
          </p:nvPr>
        </p:nvGraphicFramePr>
        <p:xfrm>
          <a:off x="6855173" y="566754"/>
          <a:ext cx="1599352" cy="975360"/>
        </p:xfrm>
        <a:graphic>
          <a:graphicData uri="http://schemas.openxmlformats.org/drawingml/2006/table">
            <a:tbl>
              <a:tblPr firstRow="1" bandRow="1">
                <a:tableStyleId>{69012ECD-51FC-41F1-AA8D-1B2483CD663E}</a:tableStyleId>
              </a:tblPr>
              <a:tblGrid>
                <a:gridCol w="750260">
                  <a:extLst>
                    <a:ext uri="{9D8B030D-6E8A-4147-A177-3AD203B41FA5}">
                      <a16:colId xmlns:a16="http://schemas.microsoft.com/office/drawing/2014/main" val="1197374637"/>
                    </a:ext>
                  </a:extLst>
                </a:gridCol>
                <a:gridCol w="849092">
                  <a:extLst>
                    <a:ext uri="{9D8B030D-6E8A-4147-A177-3AD203B41FA5}">
                      <a16:colId xmlns:a16="http://schemas.microsoft.com/office/drawing/2014/main" val="782520329"/>
                    </a:ext>
                  </a:extLst>
                </a:gridCol>
              </a:tblGrid>
              <a:tr h="150579">
                <a:tc>
                  <a:txBody>
                    <a:bodyPr/>
                    <a:lstStyle/>
                    <a:p>
                      <a:pPr algn="ctr"/>
                      <a:r>
                        <a:rPr lang="en-US" sz="1400" dirty="0"/>
                        <a:t>System</a:t>
                      </a:r>
                    </a:p>
                  </a:txBody>
                  <a:tcPr/>
                </a:tc>
                <a:tc>
                  <a:txBody>
                    <a:bodyPr/>
                    <a:lstStyle/>
                    <a:p>
                      <a:pPr algn="ctr"/>
                      <a:r>
                        <a:rPr lang="en-US" sz="1400" dirty="0"/>
                        <a:t>Accuracy</a:t>
                      </a:r>
                    </a:p>
                  </a:txBody>
                  <a:tcPr/>
                </a:tc>
                <a:extLst>
                  <a:ext uri="{0D108BD9-81ED-4DB2-BD59-A6C34878D82A}">
                    <a16:rowId xmlns:a16="http://schemas.microsoft.com/office/drawing/2014/main" val="778689571"/>
                  </a:ext>
                </a:extLst>
              </a:tr>
              <a:tr h="165637">
                <a:tc>
                  <a:txBody>
                    <a:bodyPr/>
                    <a:lstStyle/>
                    <a:p>
                      <a:pPr algn="ctr"/>
                      <a:r>
                        <a:rPr lang="en-US" sz="1600" dirty="0"/>
                        <a:t>Ⓐ</a:t>
                      </a:r>
                    </a:p>
                  </a:txBody>
                  <a:tcPr/>
                </a:tc>
                <a:tc>
                  <a:txBody>
                    <a:bodyPr/>
                    <a:lstStyle/>
                    <a:p>
                      <a:pPr algn="ctr"/>
                      <a:r>
                        <a:rPr lang="en-US" sz="1400" dirty="0"/>
                        <a:t>72.4</a:t>
                      </a:r>
                    </a:p>
                  </a:txBody>
                  <a:tcPr/>
                </a:tc>
                <a:extLst>
                  <a:ext uri="{0D108BD9-81ED-4DB2-BD59-A6C34878D82A}">
                    <a16:rowId xmlns:a16="http://schemas.microsoft.com/office/drawing/2014/main" val="2986608473"/>
                  </a:ext>
                </a:extLst>
              </a:tr>
              <a:tr h="165637">
                <a:tc>
                  <a:txBody>
                    <a:bodyPr/>
                    <a:lstStyle/>
                    <a:p>
                      <a:pPr algn="ctr"/>
                      <a:r>
                        <a:rPr lang="en-US" sz="1600" dirty="0"/>
                        <a:t>Ⓑ</a:t>
                      </a:r>
                    </a:p>
                  </a:txBody>
                  <a:tcPr/>
                </a:tc>
                <a:tc>
                  <a:txBody>
                    <a:bodyPr/>
                    <a:lstStyle/>
                    <a:p>
                      <a:pPr algn="ctr"/>
                      <a:r>
                        <a:rPr lang="en-US" sz="1400" dirty="0"/>
                        <a:t>68.9</a:t>
                      </a:r>
                    </a:p>
                  </a:txBody>
                  <a:tcPr/>
                </a:tc>
                <a:extLst>
                  <a:ext uri="{0D108BD9-81ED-4DB2-BD59-A6C34878D82A}">
                    <a16:rowId xmlns:a16="http://schemas.microsoft.com/office/drawing/2014/main" val="536831926"/>
                  </a:ext>
                </a:extLst>
              </a:tr>
            </a:tbl>
          </a:graphicData>
        </a:graphic>
      </p:graphicFrame>
      <p:sp>
        <p:nvSpPr>
          <p:cNvPr id="3" name="Slide Number Placeholder 2">
            <a:extLst>
              <a:ext uri="{FF2B5EF4-FFF2-40B4-BE49-F238E27FC236}">
                <a16:creationId xmlns:a16="http://schemas.microsoft.com/office/drawing/2014/main" id="{ED632F91-981E-5A41-A6F8-E70BE55415B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15" name="Picture 14">
            <a:extLst>
              <a:ext uri="{FF2B5EF4-FFF2-40B4-BE49-F238E27FC236}">
                <a16:creationId xmlns:a16="http://schemas.microsoft.com/office/drawing/2014/main" id="{73284268-55D5-B646-9BC0-05AB64B84085}"/>
              </a:ext>
            </a:extLst>
          </p:cNvPr>
          <p:cNvPicPr>
            <a:picLocks noChangeAspect="1"/>
          </p:cNvPicPr>
          <p:nvPr/>
        </p:nvPicPr>
        <p:blipFill>
          <a:blip r:embed="rId3"/>
          <a:stretch>
            <a:fillRect/>
          </a:stretch>
        </p:blipFill>
        <p:spPr>
          <a:xfrm>
            <a:off x="656863" y="2093139"/>
            <a:ext cx="624376" cy="862486"/>
          </a:xfrm>
          <a:prstGeom prst="rect">
            <a:avLst/>
          </a:prstGeom>
        </p:spPr>
      </p:pic>
      <p:pic>
        <p:nvPicPr>
          <p:cNvPr id="17" name="Picture 16">
            <a:extLst>
              <a:ext uri="{FF2B5EF4-FFF2-40B4-BE49-F238E27FC236}">
                <a16:creationId xmlns:a16="http://schemas.microsoft.com/office/drawing/2014/main" id="{B9DE61AF-F71F-FA43-BCEF-A18F972E543B}"/>
              </a:ext>
            </a:extLst>
          </p:cNvPr>
          <p:cNvPicPr>
            <a:picLocks noChangeAspect="1"/>
          </p:cNvPicPr>
          <p:nvPr/>
        </p:nvPicPr>
        <p:blipFill>
          <a:blip r:embed="rId3"/>
          <a:stretch>
            <a:fillRect/>
          </a:stretch>
        </p:blipFill>
        <p:spPr>
          <a:xfrm flipH="1">
            <a:off x="597617" y="3231960"/>
            <a:ext cx="622397" cy="862486"/>
          </a:xfrm>
          <a:prstGeom prst="rect">
            <a:avLst/>
          </a:prstGeom>
        </p:spPr>
      </p:pic>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2A53C6E9-5C20-DF4C-8E59-3CF786C3FF7A}"/>
                  </a:ext>
                </a:extLst>
              </p:cNvPr>
              <p:cNvSpPr txBox="1"/>
              <p:nvPr/>
            </p:nvSpPr>
            <p:spPr>
              <a:xfrm>
                <a:off x="1775298" y="2210768"/>
                <a:ext cx="1257973"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𝜃</m:t>
                          </m:r>
                        </m:e>
                        <m:sub>
                          <m:r>
                            <a:rPr lang="en-US" sz="1600" b="0" i="1" smtClean="0">
                              <a:solidFill>
                                <a:srgbClr val="FF0000"/>
                              </a:solidFill>
                              <a:latin typeface="Cambria Math" panose="02040503050406030204" pitchFamily="18" charset="0"/>
                            </a:rPr>
                            <m:t>1</m:t>
                          </m:r>
                        </m:sub>
                      </m:sSub>
                      <m:r>
                        <a:rPr lang="en-US" sz="1600" b="0" i="1" smtClean="0">
                          <a:latin typeface="Cambria Math" panose="02040503050406030204" pitchFamily="18" charset="0"/>
                        </a:rPr>
                        <m:t>=</m:t>
                      </m:r>
                      <m:r>
                        <m:rPr>
                          <m:sty m:val="p"/>
                        </m:rPr>
                        <a:rPr lang="en-US" sz="1600" b="0" i="0" smtClean="0">
                          <a:latin typeface="Cambria Math" panose="02040503050406030204" pitchFamily="18" charset="0"/>
                        </a:rPr>
                        <m:t>Prob</m:t>
                      </m:r>
                      <m:r>
                        <a:rPr lang="en-US" sz="1600" b="0" i="1" smtClean="0">
                          <a:latin typeface="Cambria Math" panose="02040503050406030204" pitchFamily="18" charset="0"/>
                        </a:rPr>
                        <m:t>(</m:t>
                      </m:r>
                      <m:r>
                        <a:rPr lang="en-US" sz="1600" b="0" i="1" smtClean="0">
                          <a:latin typeface="Cambria Math" panose="02040503050406030204" pitchFamily="18" charset="0"/>
                        </a:rPr>
                        <m:t>𝑆</m:t>
                      </m:r>
                      <m:r>
                        <a:rPr lang="en-US" sz="1600" b="0" i="1" smtClean="0">
                          <a:latin typeface="Cambria Math" panose="02040503050406030204" pitchFamily="18" charset="0"/>
                        </a:rPr>
                        <m:t>)</m:t>
                      </m:r>
                    </m:oMath>
                  </m:oMathPara>
                </a14:m>
                <a:endParaRPr lang="en-US" sz="1600" dirty="0"/>
              </a:p>
            </p:txBody>
          </p:sp>
        </mc:Choice>
        <mc:Fallback>
          <p:sp>
            <p:nvSpPr>
              <p:cNvPr id="20" name="TextBox 19">
                <a:extLst>
                  <a:ext uri="{FF2B5EF4-FFF2-40B4-BE49-F238E27FC236}">
                    <a16:creationId xmlns:a16="http://schemas.microsoft.com/office/drawing/2014/main" id="{2A53C6E9-5C20-DF4C-8E59-3CF786C3FF7A}"/>
                  </a:ext>
                </a:extLst>
              </p:cNvPr>
              <p:cNvSpPr txBox="1">
                <a:spLocks noRot="1" noChangeAspect="1" noMove="1" noResize="1" noEditPoints="1" noAdjustHandles="1" noChangeArrowheads="1" noChangeShapeType="1" noTextEdit="1"/>
              </p:cNvSpPr>
              <p:nvPr/>
            </p:nvSpPr>
            <p:spPr>
              <a:xfrm>
                <a:off x="1775298" y="2210768"/>
                <a:ext cx="1257973" cy="246221"/>
              </a:xfrm>
              <a:prstGeom prst="rect">
                <a:avLst/>
              </a:prstGeom>
              <a:blipFill>
                <a:blip r:embed="rId4"/>
                <a:stretch>
                  <a:fillRect l="-2000" r="-3000" b="-3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88962661-F499-454E-AFCD-84133C22D7A6}"/>
                  </a:ext>
                </a:extLst>
              </p:cNvPr>
              <p:cNvSpPr/>
              <p:nvPr/>
            </p:nvSpPr>
            <p:spPr>
              <a:xfrm>
                <a:off x="1717457" y="1261354"/>
                <a:ext cx="1823640" cy="38106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a:solidFill>
                                <a:schemeClr val="accent6">
                                  <a:lumMod val="50000"/>
                                </a:schemeClr>
                              </a:solidFill>
                              <a:latin typeface="Cambria Math" panose="02040503050406030204" pitchFamily="18" charset="0"/>
                            </a:rPr>
                          </m:ctrlPr>
                        </m:sSubPr>
                        <m:e>
                          <m:r>
                            <m:rPr>
                              <m:sty m:val="p"/>
                            </m:rPr>
                            <a:rPr lang="en-US">
                              <a:solidFill>
                                <a:schemeClr val="accent6">
                                  <a:lumMod val="50000"/>
                                </a:schemeClr>
                              </a:solidFill>
                              <a:latin typeface="Cambria Math" panose="02040503050406030204" pitchFamily="18" charset="0"/>
                            </a:rPr>
                            <m:t>H</m:t>
                          </m:r>
                        </m:e>
                        <m:sub>
                          <m:r>
                            <a:rPr lang="en-US">
                              <a:solidFill>
                                <a:schemeClr val="accent6">
                                  <a:lumMod val="50000"/>
                                </a:schemeClr>
                              </a:solidFill>
                              <a:latin typeface="Cambria Math" panose="02040503050406030204" pitchFamily="18" charset="0"/>
                            </a:rPr>
                            <m:t>1</m:t>
                          </m:r>
                        </m:sub>
                      </m:sSub>
                      <m:r>
                        <a:rPr lang="en-US">
                          <a:latin typeface="Cambria Math" panose="02040503050406030204" pitchFamily="18" charset="0"/>
                        </a:rPr>
                        <m:t>: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𝜃</m:t>
                          </m:r>
                        </m:e>
                        <m:sub>
                          <m:r>
                            <a:rPr lang="en-US" i="1">
                              <a:solidFill>
                                <a:srgbClr val="FF0000"/>
                              </a:solidFill>
                              <a:latin typeface="Cambria Math" panose="02040503050406030204" pitchFamily="18" charset="0"/>
                            </a:rPr>
                            <m:t>1</m:t>
                          </m:r>
                        </m:sub>
                      </m:sSub>
                      <m:r>
                        <a:rPr lang="en-US">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𝜃</m:t>
                          </m:r>
                        </m:e>
                        <m:sub>
                          <m:r>
                            <a:rPr lang="en-US" i="1">
                              <a:solidFill>
                                <a:srgbClr val="FF0000"/>
                              </a:solidFill>
                              <a:latin typeface="Cambria Math" panose="02040503050406030204" pitchFamily="18" charset="0"/>
                            </a:rPr>
                            <m:t>2</m:t>
                          </m:r>
                        </m:sub>
                      </m:sSub>
                      <m:r>
                        <a:rPr lang="en-US" i="1">
                          <a:latin typeface="Cambria Math" panose="02040503050406030204" pitchFamily="18" charset="0"/>
                        </a:rPr>
                        <m:t>&gt;</m:t>
                      </m:r>
                      <m:r>
                        <a:rPr lang="en-US" i="1">
                          <a:solidFill>
                            <a:srgbClr val="0010FB"/>
                          </a:solidFill>
                          <a:latin typeface="Cambria Math" panose="02040503050406030204" pitchFamily="18" charset="0"/>
                        </a:rPr>
                        <m:t>𝛼</m:t>
                      </m:r>
                    </m:oMath>
                  </m:oMathPara>
                </a14:m>
                <a:endParaRPr lang="en-US" dirty="0"/>
              </a:p>
            </p:txBody>
          </p:sp>
        </mc:Choice>
        <mc:Fallback>
          <p:sp>
            <p:nvSpPr>
              <p:cNvPr id="21" name="Rectangle 20">
                <a:extLst>
                  <a:ext uri="{FF2B5EF4-FFF2-40B4-BE49-F238E27FC236}">
                    <a16:creationId xmlns:a16="http://schemas.microsoft.com/office/drawing/2014/main" id="{88962661-F499-454E-AFCD-84133C22D7A6}"/>
                  </a:ext>
                </a:extLst>
              </p:cNvPr>
              <p:cNvSpPr>
                <a:spLocks noRot="1" noChangeAspect="1" noMove="1" noResize="1" noEditPoints="1" noAdjustHandles="1" noChangeArrowheads="1" noChangeShapeType="1" noTextEdit="1"/>
              </p:cNvSpPr>
              <p:nvPr/>
            </p:nvSpPr>
            <p:spPr>
              <a:xfrm>
                <a:off x="1717457" y="1261354"/>
                <a:ext cx="1823640" cy="381066"/>
              </a:xfrm>
              <a:prstGeom prst="rect">
                <a:avLst/>
              </a:prstGeom>
              <a:blipFill>
                <a:blip r:embed="rId5"/>
                <a:stretch>
                  <a:fillRect b="-96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93AE0ECB-0FFE-EA4A-8316-E8573CDB5BAE}"/>
                  </a:ext>
                </a:extLst>
              </p:cNvPr>
              <p:cNvSpPr txBox="1"/>
              <p:nvPr/>
            </p:nvSpPr>
            <p:spPr>
              <a:xfrm>
                <a:off x="1773373" y="3315086"/>
                <a:ext cx="1262717"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𝜃</m:t>
                          </m:r>
                        </m:e>
                        <m:sub>
                          <m:r>
                            <a:rPr lang="en-US" sz="1600" b="0" i="1" smtClean="0">
                              <a:solidFill>
                                <a:srgbClr val="FF0000"/>
                              </a:solidFill>
                              <a:latin typeface="Cambria Math" panose="02040503050406030204" pitchFamily="18" charset="0"/>
                            </a:rPr>
                            <m:t>2</m:t>
                          </m:r>
                        </m:sub>
                      </m:sSub>
                      <m:r>
                        <a:rPr lang="en-US" sz="1600" b="0" i="1" smtClean="0">
                          <a:latin typeface="Cambria Math" panose="02040503050406030204" pitchFamily="18" charset="0"/>
                        </a:rPr>
                        <m:t>=</m:t>
                      </m:r>
                      <m:r>
                        <m:rPr>
                          <m:sty m:val="p"/>
                        </m:rPr>
                        <a:rPr lang="en-US" sz="1600" b="0" i="0" smtClean="0">
                          <a:latin typeface="Cambria Math" panose="02040503050406030204" pitchFamily="18" charset="0"/>
                        </a:rPr>
                        <m:t>Prob</m:t>
                      </m:r>
                      <m:r>
                        <a:rPr lang="en-US" sz="1600" b="0" i="1" smtClean="0">
                          <a:latin typeface="Cambria Math" panose="02040503050406030204" pitchFamily="18" charset="0"/>
                        </a:rPr>
                        <m:t>(</m:t>
                      </m:r>
                      <m:r>
                        <a:rPr lang="en-US" sz="1600" b="0" i="1" smtClean="0">
                          <a:latin typeface="Cambria Math" panose="02040503050406030204" pitchFamily="18" charset="0"/>
                        </a:rPr>
                        <m:t>𝑆</m:t>
                      </m:r>
                      <m:r>
                        <a:rPr lang="en-US" sz="1600" b="0" i="1" smtClean="0">
                          <a:latin typeface="Cambria Math" panose="02040503050406030204" pitchFamily="18" charset="0"/>
                        </a:rPr>
                        <m:t>)</m:t>
                      </m:r>
                    </m:oMath>
                  </m:oMathPara>
                </a14:m>
                <a:endParaRPr lang="en-US" sz="1600" dirty="0"/>
              </a:p>
            </p:txBody>
          </p:sp>
        </mc:Choice>
        <mc:Fallback>
          <p:sp>
            <p:nvSpPr>
              <p:cNvPr id="23" name="TextBox 22">
                <a:extLst>
                  <a:ext uri="{FF2B5EF4-FFF2-40B4-BE49-F238E27FC236}">
                    <a16:creationId xmlns:a16="http://schemas.microsoft.com/office/drawing/2014/main" id="{93AE0ECB-0FFE-EA4A-8316-E8573CDB5BAE}"/>
                  </a:ext>
                </a:extLst>
              </p:cNvPr>
              <p:cNvSpPr txBox="1">
                <a:spLocks noRot="1" noChangeAspect="1" noMove="1" noResize="1" noEditPoints="1" noAdjustHandles="1" noChangeArrowheads="1" noChangeShapeType="1" noTextEdit="1"/>
              </p:cNvSpPr>
              <p:nvPr/>
            </p:nvSpPr>
            <p:spPr>
              <a:xfrm>
                <a:off x="1773373" y="3315086"/>
                <a:ext cx="1262717" cy="246221"/>
              </a:xfrm>
              <a:prstGeom prst="rect">
                <a:avLst/>
              </a:prstGeom>
              <a:blipFill>
                <a:blip r:embed="rId6"/>
                <a:stretch>
                  <a:fillRect l="-2000" r="-3000" b="-4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CD85CADE-614C-9C4E-85DA-4AB3C68E71C5}"/>
                  </a:ext>
                </a:extLst>
              </p:cNvPr>
              <p:cNvSpPr txBox="1"/>
              <p:nvPr/>
            </p:nvSpPr>
            <p:spPr>
              <a:xfrm>
                <a:off x="1831333" y="2585172"/>
                <a:ext cx="995978"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𝑆</m:t>
                      </m:r>
                      <m:r>
                        <a:rPr lang="en-US" sz="1600" b="0" i="1" smtClean="0">
                          <a:latin typeface="Cambria Math" panose="02040503050406030204" pitchFamily="18" charset="0"/>
                        </a:rPr>
                        <m:t>, </m:t>
                      </m:r>
                      <m:r>
                        <a:rPr lang="en-US" sz="1600" b="0" i="1" smtClean="0">
                          <a:latin typeface="Cambria Math" panose="02040503050406030204" pitchFamily="18" charset="0"/>
                        </a:rPr>
                        <m:t>𝐹</m:t>
                      </m:r>
                      <m:r>
                        <a:rPr lang="en-US" sz="1600" b="0" i="1" smtClean="0">
                          <a:latin typeface="Cambria Math" panose="02040503050406030204" pitchFamily="18" charset="0"/>
                        </a:rPr>
                        <m:t>,</m:t>
                      </m:r>
                      <m:r>
                        <a:rPr lang="en-US" sz="1600" b="0" i="1" smtClean="0">
                          <a:latin typeface="Cambria Math" panose="02040503050406030204" pitchFamily="18" charset="0"/>
                        </a:rPr>
                        <m:t>𝐹</m:t>
                      </m:r>
                      <m:r>
                        <a:rPr lang="en-US" sz="1600" b="0" i="1" smtClean="0">
                          <a:latin typeface="Cambria Math" panose="02040503050406030204" pitchFamily="18" charset="0"/>
                        </a:rPr>
                        <m:t>,</m:t>
                      </m:r>
                      <m:r>
                        <a:rPr lang="en-US" sz="1600" b="0" i="1" smtClean="0">
                          <a:latin typeface="Cambria Math" panose="02040503050406030204" pitchFamily="18" charset="0"/>
                        </a:rPr>
                        <m:t>𝑆</m:t>
                      </m:r>
                      <m:r>
                        <a:rPr lang="en-US" sz="1600" b="0" i="1" smtClean="0">
                          <a:latin typeface="Cambria Math" panose="02040503050406030204" pitchFamily="18" charset="0"/>
                        </a:rPr>
                        <m:t>,…</m:t>
                      </m:r>
                    </m:oMath>
                  </m:oMathPara>
                </a14:m>
                <a:endParaRPr lang="en-US" sz="1600" dirty="0"/>
              </a:p>
            </p:txBody>
          </p:sp>
        </mc:Choice>
        <mc:Fallback>
          <p:sp>
            <p:nvSpPr>
              <p:cNvPr id="25" name="TextBox 24">
                <a:extLst>
                  <a:ext uri="{FF2B5EF4-FFF2-40B4-BE49-F238E27FC236}">
                    <a16:creationId xmlns:a16="http://schemas.microsoft.com/office/drawing/2014/main" id="{CD85CADE-614C-9C4E-85DA-4AB3C68E71C5}"/>
                  </a:ext>
                </a:extLst>
              </p:cNvPr>
              <p:cNvSpPr txBox="1">
                <a:spLocks noRot="1" noChangeAspect="1" noMove="1" noResize="1" noEditPoints="1" noAdjustHandles="1" noChangeArrowheads="1" noChangeShapeType="1" noTextEdit="1"/>
              </p:cNvSpPr>
              <p:nvPr/>
            </p:nvSpPr>
            <p:spPr>
              <a:xfrm>
                <a:off x="1831333" y="2585172"/>
                <a:ext cx="995978" cy="246221"/>
              </a:xfrm>
              <a:prstGeom prst="rect">
                <a:avLst/>
              </a:prstGeom>
              <a:blipFill>
                <a:blip r:embed="rId7"/>
                <a:stretch>
                  <a:fillRect l="-5063"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FE69DC0-3C47-C940-86A4-F0602345332B}"/>
                  </a:ext>
                </a:extLst>
              </p:cNvPr>
              <p:cNvSpPr txBox="1"/>
              <p:nvPr/>
            </p:nvSpPr>
            <p:spPr>
              <a:xfrm>
                <a:off x="1803793" y="3722283"/>
                <a:ext cx="1015984"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𝐹</m:t>
                      </m:r>
                      <m:r>
                        <a:rPr lang="en-US" sz="1600" b="0" i="1" smtClean="0">
                          <a:latin typeface="Cambria Math" panose="02040503050406030204" pitchFamily="18" charset="0"/>
                        </a:rPr>
                        <m:t>, </m:t>
                      </m:r>
                      <m:r>
                        <a:rPr lang="en-US" sz="1600" b="0" i="1" smtClean="0">
                          <a:latin typeface="Cambria Math" panose="02040503050406030204" pitchFamily="18" charset="0"/>
                        </a:rPr>
                        <m:t>𝐹</m:t>
                      </m:r>
                      <m:r>
                        <a:rPr lang="en-US" sz="1600" b="0" i="1" smtClean="0">
                          <a:latin typeface="Cambria Math" panose="02040503050406030204" pitchFamily="18" charset="0"/>
                        </a:rPr>
                        <m:t>,</m:t>
                      </m:r>
                      <m:r>
                        <a:rPr lang="en-US" sz="1600" b="0" i="1" smtClean="0">
                          <a:latin typeface="Cambria Math" panose="02040503050406030204" pitchFamily="18" charset="0"/>
                        </a:rPr>
                        <m:t>𝐹</m:t>
                      </m:r>
                      <m:r>
                        <a:rPr lang="en-US" sz="1600" b="0" i="1" smtClean="0">
                          <a:latin typeface="Cambria Math" panose="02040503050406030204" pitchFamily="18" charset="0"/>
                        </a:rPr>
                        <m:t>,</m:t>
                      </m:r>
                      <m:r>
                        <a:rPr lang="en-US" sz="1600" b="0" i="1" smtClean="0">
                          <a:latin typeface="Cambria Math" panose="02040503050406030204" pitchFamily="18" charset="0"/>
                        </a:rPr>
                        <m:t>𝑆</m:t>
                      </m:r>
                      <m:r>
                        <a:rPr lang="en-US" sz="1600" b="0" i="1" smtClean="0">
                          <a:latin typeface="Cambria Math" panose="02040503050406030204" pitchFamily="18" charset="0"/>
                        </a:rPr>
                        <m:t>,…</m:t>
                      </m:r>
                    </m:oMath>
                  </m:oMathPara>
                </a14:m>
                <a:endParaRPr lang="en-US" sz="1600" dirty="0"/>
              </a:p>
            </p:txBody>
          </p:sp>
        </mc:Choice>
        <mc:Fallback>
          <p:sp>
            <p:nvSpPr>
              <p:cNvPr id="29" name="TextBox 28">
                <a:extLst>
                  <a:ext uri="{FF2B5EF4-FFF2-40B4-BE49-F238E27FC236}">
                    <a16:creationId xmlns:a16="http://schemas.microsoft.com/office/drawing/2014/main" id="{0FE69DC0-3C47-C940-86A4-F0602345332B}"/>
                  </a:ext>
                </a:extLst>
              </p:cNvPr>
              <p:cNvSpPr txBox="1">
                <a:spLocks noRot="1" noChangeAspect="1" noMove="1" noResize="1" noEditPoints="1" noAdjustHandles="1" noChangeArrowheads="1" noChangeShapeType="1" noTextEdit="1"/>
              </p:cNvSpPr>
              <p:nvPr/>
            </p:nvSpPr>
            <p:spPr>
              <a:xfrm>
                <a:off x="1803793" y="3722283"/>
                <a:ext cx="1015984" cy="246221"/>
              </a:xfrm>
              <a:prstGeom prst="rect">
                <a:avLst/>
              </a:prstGeom>
              <a:blipFill>
                <a:blip r:embed="rId8"/>
                <a:stretch>
                  <a:fillRect l="-3704" b="-5000"/>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51235B42-FCDF-FF4A-8636-1132C42EC375}"/>
              </a:ext>
            </a:extLst>
          </p:cNvPr>
          <p:cNvGrpSpPr/>
          <p:nvPr/>
        </p:nvGrpSpPr>
        <p:grpSpPr>
          <a:xfrm rot="21190522">
            <a:off x="1102067" y="2766457"/>
            <a:ext cx="1081611" cy="1364801"/>
            <a:chOff x="948856" y="2794484"/>
            <a:chExt cx="1365369" cy="1364801"/>
          </a:xfrm>
        </p:grpSpPr>
        <p:sp>
          <p:nvSpPr>
            <p:cNvPr id="40" name="Freeform 39">
              <a:extLst>
                <a:ext uri="{FF2B5EF4-FFF2-40B4-BE49-F238E27FC236}">
                  <a16:creationId xmlns:a16="http://schemas.microsoft.com/office/drawing/2014/main" id="{655B0F2A-0ACC-4F45-B87E-09A31366F8B1}"/>
                </a:ext>
              </a:extLst>
            </p:cNvPr>
            <p:cNvSpPr/>
            <p:nvPr/>
          </p:nvSpPr>
          <p:spPr>
            <a:xfrm rot="21229745" flipH="1" flipV="1">
              <a:off x="948856" y="3927747"/>
              <a:ext cx="1282529" cy="231538"/>
            </a:xfrm>
            <a:custGeom>
              <a:avLst/>
              <a:gdLst>
                <a:gd name="connsiteX0" fmla="*/ 1261242 w 1261242"/>
                <a:gd name="connsiteY0" fmla="*/ 423455 h 423455"/>
                <a:gd name="connsiteX1" fmla="*/ 859221 w 1261242"/>
                <a:gd name="connsiteY1" fmla="*/ 45083 h 423455"/>
                <a:gd name="connsiteX2" fmla="*/ 0 w 1261242"/>
                <a:gd name="connsiteY2" fmla="*/ 21435 h 423455"/>
              </a:gdLst>
              <a:ahLst/>
              <a:cxnLst>
                <a:cxn ang="0">
                  <a:pos x="connsiteX0" y="connsiteY0"/>
                </a:cxn>
                <a:cxn ang="0">
                  <a:pos x="connsiteX1" y="connsiteY1"/>
                </a:cxn>
                <a:cxn ang="0">
                  <a:pos x="connsiteX2" y="connsiteY2"/>
                </a:cxn>
              </a:cxnLst>
              <a:rect l="l" t="t" r="r" b="b"/>
              <a:pathLst>
                <a:path w="1261242" h="423455">
                  <a:moveTo>
                    <a:pt x="1261242" y="423455"/>
                  </a:moveTo>
                  <a:cubicBezTo>
                    <a:pt x="1165335" y="267770"/>
                    <a:pt x="1069428" y="112086"/>
                    <a:pt x="859221" y="45083"/>
                  </a:cubicBezTo>
                  <a:cubicBezTo>
                    <a:pt x="649014" y="-21920"/>
                    <a:pt x="324507" y="-243"/>
                    <a:pt x="0" y="21435"/>
                  </a:cubicBezTo>
                </a:path>
              </a:pathLst>
            </a:custGeom>
            <a:noFill/>
            <a:ln>
              <a:solidFill>
                <a:schemeClr val="tx1"/>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AEA143D8-4A40-DE4B-8174-BDED0A941471}"/>
                </a:ext>
              </a:extLst>
            </p:cNvPr>
            <p:cNvSpPr/>
            <p:nvPr/>
          </p:nvSpPr>
          <p:spPr>
            <a:xfrm rot="21229745" flipH="1" flipV="1">
              <a:off x="1083200" y="2794484"/>
              <a:ext cx="1231025" cy="231538"/>
            </a:xfrm>
            <a:custGeom>
              <a:avLst/>
              <a:gdLst>
                <a:gd name="connsiteX0" fmla="*/ 1261242 w 1261242"/>
                <a:gd name="connsiteY0" fmla="*/ 423455 h 423455"/>
                <a:gd name="connsiteX1" fmla="*/ 859221 w 1261242"/>
                <a:gd name="connsiteY1" fmla="*/ 45083 h 423455"/>
                <a:gd name="connsiteX2" fmla="*/ 0 w 1261242"/>
                <a:gd name="connsiteY2" fmla="*/ 21435 h 423455"/>
              </a:gdLst>
              <a:ahLst/>
              <a:cxnLst>
                <a:cxn ang="0">
                  <a:pos x="connsiteX0" y="connsiteY0"/>
                </a:cxn>
                <a:cxn ang="0">
                  <a:pos x="connsiteX1" y="connsiteY1"/>
                </a:cxn>
                <a:cxn ang="0">
                  <a:pos x="connsiteX2" y="connsiteY2"/>
                </a:cxn>
              </a:cxnLst>
              <a:rect l="l" t="t" r="r" b="b"/>
              <a:pathLst>
                <a:path w="1261242" h="423455">
                  <a:moveTo>
                    <a:pt x="1261242" y="423455"/>
                  </a:moveTo>
                  <a:cubicBezTo>
                    <a:pt x="1165335" y="267770"/>
                    <a:pt x="1069428" y="112086"/>
                    <a:pt x="859221" y="45083"/>
                  </a:cubicBezTo>
                  <a:cubicBezTo>
                    <a:pt x="649014" y="-21920"/>
                    <a:pt x="324507" y="-243"/>
                    <a:pt x="0" y="21435"/>
                  </a:cubicBezTo>
                </a:path>
              </a:pathLst>
            </a:custGeom>
            <a:noFill/>
            <a:ln>
              <a:solidFill>
                <a:schemeClr val="tx1"/>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DA958ADE-E738-1F43-B241-1BD41183CC0A}"/>
              </a:ext>
            </a:extLst>
          </p:cNvPr>
          <p:cNvPicPr>
            <a:picLocks noChangeAspect="1"/>
          </p:cNvPicPr>
          <p:nvPr/>
        </p:nvPicPr>
        <p:blipFill>
          <a:blip r:embed="rId9">
            <a:extLst>
              <a:ext uri="{BEBA8EAE-BF5A-486C-A8C5-ECC9F3942E4B}">
                <a14:imgProps xmlns:a14="http://schemas.microsoft.com/office/drawing/2010/main">
                  <a14:imgLayer r:embed="rId10">
                    <a14:imgEffect>
                      <a14:saturation sat="400000"/>
                    </a14:imgEffect>
                  </a14:imgLayer>
                </a14:imgProps>
              </a:ext>
            </a:extLst>
          </a:blip>
          <a:srcRect/>
          <a:stretch/>
        </p:blipFill>
        <p:spPr>
          <a:xfrm>
            <a:off x="6238623" y="2076989"/>
            <a:ext cx="2750980" cy="2090744"/>
          </a:xfrm>
          <a:prstGeom prst="rect">
            <a:avLst/>
          </a:prstGeom>
        </p:spPr>
      </p:pic>
      <p:grpSp>
        <p:nvGrpSpPr>
          <p:cNvPr id="50" name="Group 49">
            <a:extLst>
              <a:ext uri="{FF2B5EF4-FFF2-40B4-BE49-F238E27FC236}">
                <a16:creationId xmlns:a16="http://schemas.microsoft.com/office/drawing/2014/main" id="{B79969F8-5B58-2043-848E-78E5226E8026}"/>
              </a:ext>
            </a:extLst>
          </p:cNvPr>
          <p:cNvGrpSpPr/>
          <p:nvPr/>
        </p:nvGrpSpPr>
        <p:grpSpPr>
          <a:xfrm>
            <a:off x="3424967" y="2567565"/>
            <a:ext cx="232225" cy="1372967"/>
            <a:chOff x="4109961" y="2567565"/>
            <a:chExt cx="232225" cy="1372967"/>
          </a:xfrm>
        </p:grpSpPr>
        <p:sp>
          <p:nvSpPr>
            <p:cNvPr id="42" name="Down Arrow 41">
              <a:extLst>
                <a:ext uri="{FF2B5EF4-FFF2-40B4-BE49-F238E27FC236}">
                  <a16:creationId xmlns:a16="http://schemas.microsoft.com/office/drawing/2014/main" id="{B45A9028-5B58-5841-926E-AD0D98FB1E1C}"/>
                </a:ext>
              </a:extLst>
            </p:cNvPr>
            <p:cNvSpPr/>
            <p:nvPr/>
          </p:nvSpPr>
          <p:spPr>
            <a:xfrm rot="16200000">
              <a:off x="4129188" y="3746950"/>
              <a:ext cx="174355" cy="2128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own Arrow 42">
              <a:extLst>
                <a:ext uri="{FF2B5EF4-FFF2-40B4-BE49-F238E27FC236}">
                  <a16:creationId xmlns:a16="http://schemas.microsoft.com/office/drawing/2014/main" id="{B80867EF-F9A3-444B-82A6-AAD923DB6A93}"/>
                </a:ext>
              </a:extLst>
            </p:cNvPr>
            <p:cNvSpPr/>
            <p:nvPr/>
          </p:nvSpPr>
          <p:spPr>
            <a:xfrm rot="16200000">
              <a:off x="4148603" y="2548338"/>
              <a:ext cx="174355" cy="2128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97278B1E-6A6C-6A43-AE8B-8915167AA40E}"/>
              </a:ext>
            </a:extLst>
          </p:cNvPr>
          <p:cNvGrpSpPr/>
          <p:nvPr/>
        </p:nvGrpSpPr>
        <p:grpSpPr>
          <a:xfrm>
            <a:off x="4083815" y="1975329"/>
            <a:ext cx="1540552" cy="1000439"/>
            <a:chOff x="4314088" y="1975329"/>
            <a:chExt cx="1540552" cy="1000439"/>
          </a:xfrm>
        </p:grpSpPr>
        <p:pic>
          <p:nvPicPr>
            <p:cNvPr id="22" name="Picture 21">
              <a:extLst>
                <a:ext uri="{FF2B5EF4-FFF2-40B4-BE49-F238E27FC236}">
                  <a16:creationId xmlns:a16="http://schemas.microsoft.com/office/drawing/2014/main" id="{7F560FFE-339C-614E-9679-30844DB32AC0}"/>
                </a:ext>
              </a:extLst>
            </p:cNvPr>
            <p:cNvPicPr>
              <a:picLocks noChangeAspect="1"/>
            </p:cNvPicPr>
            <p:nvPr/>
          </p:nvPicPr>
          <p:blipFill>
            <a:blip r:embed="rId11">
              <a:extLst>
                <a:ext uri="{BEBA8EAE-BF5A-486C-A8C5-ECC9F3942E4B}">
                  <a14:imgProps xmlns:a14="http://schemas.microsoft.com/office/drawing/2010/main">
                    <a14:imgLayer r:embed="rId12">
                      <a14:imgEffect>
                        <a14:saturation sat="400000"/>
                      </a14:imgEffect>
                    </a14:imgLayer>
                  </a14:imgProps>
                </a:ext>
              </a:extLst>
            </a:blip>
            <a:srcRect/>
            <a:stretch/>
          </p:blipFill>
          <p:spPr>
            <a:xfrm>
              <a:off x="4314088" y="1975329"/>
              <a:ext cx="1464794" cy="1000439"/>
            </a:xfrm>
            <a:prstGeom prst="rect">
              <a:avLst/>
            </a:prstGeom>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34DE28D2-9A14-2E4B-8E35-DC04E176EC83}"/>
                    </a:ext>
                  </a:extLst>
                </p:cNvPr>
                <p:cNvSpPr/>
                <p:nvPr/>
              </p:nvSpPr>
              <p:spPr>
                <a:xfrm>
                  <a:off x="5484987" y="2513180"/>
                  <a:ext cx="369653" cy="276999"/>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200" i="1">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𝜃</m:t>
                            </m:r>
                          </m:e>
                          <m:sub>
                            <m:r>
                              <a:rPr lang="en-US" sz="1200" i="1">
                                <a:solidFill>
                                  <a:srgbClr val="FF0000"/>
                                </a:solidFill>
                                <a:latin typeface="Cambria Math" panose="02040503050406030204" pitchFamily="18" charset="0"/>
                              </a:rPr>
                              <m:t>1</m:t>
                            </m:r>
                          </m:sub>
                        </m:sSub>
                      </m:oMath>
                    </m:oMathPara>
                  </a14:m>
                  <a:endParaRPr lang="en-US" sz="1200" dirty="0"/>
                </a:p>
              </p:txBody>
            </p:sp>
          </mc:Choice>
          <mc:Fallback>
            <p:sp>
              <p:nvSpPr>
                <p:cNvPr id="5" name="Rectangle 4">
                  <a:extLst>
                    <a:ext uri="{FF2B5EF4-FFF2-40B4-BE49-F238E27FC236}">
                      <a16:creationId xmlns:a16="http://schemas.microsoft.com/office/drawing/2014/main" id="{34DE28D2-9A14-2E4B-8E35-DC04E176EC83}"/>
                    </a:ext>
                  </a:extLst>
                </p:cNvPr>
                <p:cNvSpPr>
                  <a:spLocks noRot="1" noChangeAspect="1" noMove="1" noResize="1" noEditPoints="1" noAdjustHandles="1" noChangeArrowheads="1" noChangeShapeType="1" noTextEdit="1"/>
                </p:cNvSpPr>
                <p:nvPr/>
              </p:nvSpPr>
              <p:spPr>
                <a:xfrm>
                  <a:off x="5484987" y="2513180"/>
                  <a:ext cx="369653" cy="276999"/>
                </a:xfrm>
                <a:prstGeom prst="rect">
                  <a:avLst/>
                </a:prstGeom>
                <a:blipFill>
                  <a:blip r:embed="rId13"/>
                  <a:stretch>
                    <a:fillRect/>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2031DBDA-F4C8-1745-9FA1-35826E8E4D05}"/>
              </a:ext>
            </a:extLst>
          </p:cNvPr>
          <p:cNvGrpSpPr/>
          <p:nvPr/>
        </p:nvGrpSpPr>
        <p:grpSpPr>
          <a:xfrm>
            <a:off x="4102990" y="3324406"/>
            <a:ext cx="1450130" cy="1055361"/>
            <a:chOff x="4383141" y="3324406"/>
            <a:chExt cx="1450130" cy="1055361"/>
          </a:xfrm>
        </p:grpSpPr>
        <p:pic>
          <p:nvPicPr>
            <p:cNvPr id="24" name="Picture 23">
              <a:extLst>
                <a:ext uri="{FF2B5EF4-FFF2-40B4-BE49-F238E27FC236}">
                  <a16:creationId xmlns:a16="http://schemas.microsoft.com/office/drawing/2014/main" id="{1211F42A-9823-1E40-97BF-1BE62F0CCBF1}"/>
                </a:ext>
              </a:extLst>
            </p:cNvPr>
            <p:cNvPicPr>
              <a:picLocks noChangeAspect="1"/>
            </p:cNvPicPr>
            <p:nvPr/>
          </p:nvPicPr>
          <p:blipFill>
            <a:blip r:embed="rId14">
              <a:extLst>
                <a:ext uri="{BEBA8EAE-BF5A-486C-A8C5-ECC9F3942E4B}">
                  <a14:imgProps xmlns:a14="http://schemas.microsoft.com/office/drawing/2010/main">
                    <a14:imgLayer r:embed="rId15">
                      <a14:imgEffect>
                        <a14:saturation sat="400000"/>
                      </a14:imgEffect>
                    </a14:imgLayer>
                  </a14:imgProps>
                </a:ext>
              </a:extLst>
            </a:blip>
            <a:srcRect/>
            <a:stretch/>
          </p:blipFill>
          <p:spPr>
            <a:xfrm>
              <a:off x="4383141" y="3324406"/>
              <a:ext cx="1374598" cy="1055361"/>
            </a:xfrm>
            <a:prstGeom prst="rect">
              <a:avLst/>
            </a:prstGeom>
          </p:spPr>
        </p:pic>
        <mc:AlternateContent xmlns:mc="http://schemas.openxmlformats.org/markup-compatibility/2006">
          <mc:Choice xmlns:a14="http://schemas.microsoft.com/office/drawing/2010/main" Requires="a14">
            <p:sp>
              <p:nvSpPr>
                <p:cNvPr id="44" name="Rectangle 43">
                  <a:extLst>
                    <a:ext uri="{FF2B5EF4-FFF2-40B4-BE49-F238E27FC236}">
                      <a16:creationId xmlns:a16="http://schemas.microsoft.com/office/drawing/2014/main" id="{AA4A6093-4F2F-194A-AB94-CF67F737B5A2}"/>
                    </a:ext>
                  </a:extLst>
                </p:cNvPr>
                <p:cNvSpPr/>
                <p:nvPr/>
              </p:nvSpPr>
              <p:spPr>
                <a:xfrm>
                  <a:off x="5463618" y="3886279"/>
                  <a:ext cx="369653" cy="276999"/>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200" i="1" smtClean="0">
                                <a:solidFill>
                                  <a:srgbClr val="FF0000"/>
                                </a:solidFill>
                                <a:latin typeface="Cambria Math" panose="02040503050406030204" pitchFamily="18" charset="0"/>
                              </a:rPr>
                            </m:ctrlPr>
                          </m:sSubPr>
                          <m:e>
                            <m:r>
                              <a:rPr lang="en-US" sz="1200" i="1">
                                <a:solidFill>
                                  <a:srgbClr val="FF0000"/>
                                </a:solidFill>
                                <a:latin typeface="Cambria Math" panose="02040503050406030204" pitchFamily="18" charset="0"/>
                              </a:rPr>
                              <m:t>𝜃</m:t>
                            </m:r>
                          </m:e>
                          <m:sub>
                            <m:r>
                              <a:rPr lang="en-US" sz="1200" b="0" i="1" smtClean="0">
                                <a:solidFill>
                                  <a:srgbClr val="FF0000"/>
                                </a:solidFill>
                                <a:latin typeface="Cambria Math" panose="02040503050406030204" pitchFamily="18" charset="0"/>
                              </a:rPr>
                              <m:t>2</m:t>
                            </m:r>
                          </m:sub>
                        </m:sSub>
                      </m:oMath>
                    </m:oMathPara>
                  </a14:m>
                  <a:endParaRPr lang="en-US" sz="1200" dirty="0"/>
                </a:p>
              </p:txBody>
            </p:sp>
          </mc:Choice>
          <mc:Fallback>
            <p:sp>
              <p:nvSpPr>
                <p:cNvPr id="44" name="Rectangle 43">
                  <a:extLst>
                    <a:ext uri="{FF2B5EF4-FFF2-40B4-BE49-F238E27FC236}">
                      <a16:creationId xmlns:a16="http://schemas.microsoft.com/office/drawing/2014/main" id="{AA4A6093-4F2F-194A-AB94-CF67F737B5A2}"/>
                    </a:ext>
                  </a:extLst>
                </p:cNvPr>
                <p:cNvSpPr>
                  <a:spLocks noRot="1" noChangeAspect="1" noMove="1" noResize="1" noEditPoints="1" noAdjustHandles="1" noChangeArrowheads="1" noChangeShapeType="1" noTextEdit="1"/>
                </p:cNvSpPr>
                <p:nvPr/>
              </p:nvSpPr>
              <p:spPr>
                <a:xfrm>
                  <a:off x="5463618" y="3886279"/>
                  <a:ext cx="369653" cy="276999"/>
                </a:xfrm>
                <a:prstGeom prst="rect">
                  <a:avLst/>
                </a:prstGeom>
                <a:blipFill>
                  <a:blip r:embed="rId16"/>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6" name="Rectangle 45">
                <a:extLst>
                  <a:ext uri="{FF2B5EF4-FFF2-40B4-BE49-F238E27FC236}">
                    <a16:creationId xmlns:a16="http://schemas.microsoft.com/office/drawing/2014/main" id="{210C1EC6-812B-494F-B146-37B1DC6E04DE}"/>
                  </a:ext>
                </a:extLst>
              </p:cNvPr>
              <p:cNvSpPr/>
              <p:nvPr/>
            </p:nvSpPr>
            <p:spPr>
              <a:xfrm>
                <a:off x="7259869" y="4158455"/>
                <a:ext cx="789960" cy="307777"/>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𝜃</m:t>
                          </m:r>
                        </m:e>
                        <m:sub>
                          <m:r>
                            <a:rPr lang="en-US" sz="1400" i="1">
                              <a:solidFill>
                                <a:srgbClr val="FF0000"/>
                              </a:solidFill>
                              <a:latin typeface="Cambria Math" panose="02040503050406030204" pitchFamily="18" charset="0"/>
                            </a:rPr>
                            <m:t>1</m:t>
                          </m:r>
                        </m:sub>
                      </m:sSub>
                      <m:r>
                        <a:rPr lang="en-US" sz="1400" b="0" i="1" smtClean="0">
                          <a:solidFill>
                            <a:srgbClr val="FF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𝜃</m:t>
                          </m:r>
                        </m:e>
                        <m:sub>
                          <m:r>
                            <a:rPr lang="en-US" sz="1400" b="0" i="1" smtClean="0">
                              <a:solidFill>
                                <a:srgbClr val="FF0000"/>
                              </a:solidFill>
                              <a:latin typeface="Cambria Math" panose="02040503050406030204" pitchFamily="18" charset="0"/>
                            </a:rPr>
                            <m:t>2</m:t>
                          </m:r>
                        </m:sub>
                      </m:sSub>
                    </m:oMath>
                  </m:oMathPara>
                </a14:m>
                <a:endParaRPr lang="en-US" sz="1400" dirty="0"/>
              </a:p>
            </p:txBody>
          </p:sp>
        </mc:Choice>
        <mc:Fallback>
          <p:sp>
            <p:nvSpPr>
              <p:cNvPr id="46" name="Rectangle 45">
                <a:extLst>
                  <a:ext uri="{FF2B5EF4-FFF2-40B4-BE49-F238E27FC236}">
                    <a16:creationId xmlns:a16="http://schemas.microsoft.com/office/drawing/2014/main" id="{210C1EC6-812B-494F-B146-37B1DC6E04DE}"/>
                  </a:ext>
                </a:extLst>
              </p:cNvPr>
              <p:cNvSpPr>
                <a:spLocks noRot="1" noChangeAspect="1" noMove="1" noResize="1" noEditPoints="1" noAdjustHandles="1" noChangeArrowheads="1" noChangeShapeType="1" noTextEdit="1"/>
              </p:cNvSpPr>
              <p:nvPr/>
            </p:nvSpPr>
            <p:spPr>
              <a:xfrm>
                <a:off x="7259869" y="4158455"/>
                <a:ext cx="789960" cy="307777"/>
              </a:xfrm>
              <a:prstGeom prst="rect">
                <a:avLst/>
              </a:prstGeom>
              <a:blipFill>
                <a:blip r:embed="rId17"/>
                <a:stretch>
                  <a:fillRect/>
                </a:stretch>
              </a:blipFill>
            </p:spPr>
            <p:txBody>
              <a:bodyPr/>
              <a:lstStyle/>
              <a:p>
                <a:r>
                  <a:rPr lang="en-US">
                    <a:noFill/>
                  </a:rPr>
                  <a:t> </a:t>
                </a:r>
              </a:p>
            </p:txBody>
          </p:sp>
        </mc:Fallback>
      </mc:AlternateContent>
      <p:sp>
        <p:nvSpPr>
          <p:cNvPr id="47" name="Down Arrow 46">
            <a:extLst>
              <a:ext uri="{FF2B5EF4-FFF2-40B4-BE49-F238E27FC236}">
                <a16:creationId xmlns:a16="http://schemas.microsoft.com/office/drawing/2014/main" id="{4490DCC9-9658-F54F-AC7E-19265D796AB1}"/>
              </a:ext>
            </a:extLst>
          </p:cNvPr>
          <p:cNvSpPr/>
          <p:nvPr/>
        </p:nvSpPr>
        <p:spPr>
          <a:xfrm rot="16200000">
            <a:off x="5626287" y="3152848"/>
            <a:ext cx="268649" cy="299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1B91632-F5DE-5D4E-883A-00E3E138C03A}"/>
              </a:ext>
            </a:extLst>
          </p:cNvPr>
          <p:cNvGrpSpPr/>
          <p:nvPr/>
        </p:nvGrpSpPr>
        <p:grpSpPr>
          <a:xfrm>
            <a:off x="256600" y="1954914"/>
            <a:ext cx="1297959" cy="2206720"/>
            <a:chOff x="98438" y="1960264"/>
            <a:chExt cx="1297959" cy="2206720"/>
          </a:xfrm>
        </p:grpSpPr>
        <p:pic>
          <p:nvPicPr>
            <p:cNvPr id="18" name="Picture 17">
              <a:extLst>
                <a:ext uri="{FF2B5EF4-FFF2-40B4-BE49-F238E27FC236}">
                  <a16:creationId xmlns:a16="http://schemas.microsoft.com/office/drawing/2014/main" id="{64CBAD9C-D786-A240-B6DD-CCC52AC494B7}"/>
                </a:ext>
              </a:extLst>
            </p:cNvPr>
            <p:cNvPicPr>
              <a:picLocks noChangeAspect="1"/>
            </p:cNvPicPr>
            <p:nvPr/>
          </p:nvPicPr>
          <p:blipFill rotWithShape="1">
            <a:blip r:embed="rId18"/>
            <a:srcRect t="22662" r="50000"/>
            <a:stretch/>
          </p:blipFill>
          <p:spPr>
            <a:xfrm>
              <a:off x="174511" y="1960264"/>
              <a:ext cx="1221886" cy="1077100"/>
            </a:xfrm>
            <a:prstGeom prst="rect">
              <a:avLst/>
            </a:prstGeom>
          </p:spPr>
        </p:pic>
        <p:pic>
          <p:nvPicPr>
            <p:cNvPr id="19" name="Picture 18">
              <a:extLst>
                <a:ext uri="{FF2B5EF4-FFF2-40B4-BE49-F238E27FC236}">
                  <a16:creationId xmlns:a16="http://schemas.microsoft.com/office/drawing/2014/main" id="{3BF2E8A3-89AA-684B-B0E5-6BB3BD84C974}"/>
                </a:ext>
              </a:extLst>
            </p:cNvPr>
            <p:cNvPicPr>
              <a:picLocks noChangeAspect="1"/>
            </p:cNvPicPr>
            <p:nvPr/>
          </p:nvPicPr>
          <p:blipFill rotWithShape="1">
            <a:blip r:embed="rId18"/>
            <a:srcRect t="22662" r="50000"/>
            <a:stretch/>
          </p:blipFill>
          <p:spPr>
            <a:xfrm>
              <a:off x="174511" y="3089884"/>
              <a:ext cx="1221886" cy="1077100"/>
            </a:xfrm>
            <a:prstGeom prst="rect">
              <a:avLst/>
            </a:prstGeom>
          </p:spPr>
        </p:pic>
        <p:sp>
          <p:nvSpPr>
            <p:cNvPr id="6" name="Rectangle 5">
              <a:extLst>
                <a:ext uri="{FF2B5EF4-FFF2-40B4-BE49-F238E27FC236}">
                  <a16:creationId xmlns:a16="http://schemas.microsoft.com/office/drawing/2014/main" id="{8679D707-0BEB-2647-9C7B-486D2FF5B878}"/>
                </a:ext>
              </a:extLst>
            </p:cNvPr>
            <p:cNvSpPr/>
            <p:nvPr/>
          </p:nvSpPr>
          <p:spPr>
            <a:xfrm>
              <a:off x="112586" y="2471667"/>
              <a:ext cx="383438" cy="369332"/>
            </a:xfrm>
            <a:prstGeom prst="rect">
              <a:avLst/>
            </a:prstGeom>
          </p:spPr>
          <p:txBody>
            <a:bodyPr wrap="none">
              <a:spAutoFit/>
            </a:bodyPr>
            <a:lstStyle/>
            <a:p>
              <a:pPr algn="ctr"/>
              <a:r>
                <a:rPr lang="en-US" dirty="0"/>
                <a:t>Ⓐ</a:t>
              </a:r>
            </a:p>
          </p:txBody>
        </p:sp>
        <p:sp>
          <p:nvSpPr>
            <p:cNvPr id="8" name="Rectangle 7">
              <a:extLst>
                <a:ext uri="{FF2B5EF4-FFF2-40B4-BE49-F238E27FC236}">
                  <a16:creationId xmlns:a16="http://schemas.microsoft.com/office/drawing/2014/main" id="{5B9D8977-658E-904F-A1B9-CF4321BE7B38}"/>
                </a:ext>
              </a:extLst>
            </p:cNvPr>
            <p:cNvSpPr/>
            <p:nvPr/>
          </p:nvSpPr>
          <p:spPr>
            <a:xfrm>
              <a:off x="98438" y="3608799"/>
              <a:ext cx="383438" cy="369332"/>
            </a:xfrm>
            <a:prstGeom prst="rect">
              <a:avLst/>
            </a:prstGeom>
          </p:spPr>
          <p:txBody>
            <a:bodyPr wrap="square">
              <a:spAutoFit/>
            </a:bodyPr>
            <a:lstStyle/>
            <a:p>
              <a:pPr algn="ctr"/>
              <a:r>
                <a:rPr lang="en-US" dirty="0"/>
                <a:t>Ⓑ</a:t>
              </a:r>
            </a:p>
          </p:txBody>
        </p:sp>
      </p:grpSp>
      <p:grpSp>
        <p:nvGrpSpPr>
          <p:cNvPr id="57" name="Group 56">
            <a:extLst>
              <a:ext uri="{FF2B5EF4-FFF2-40B4-BE49-F238E27FC236}">
                <a16:creationId xmlns:a16="http://schemas.microsoft.com/office/drawing/2014/main" id="{B6D8A24C-DF60-6F40-B766-687A5064E829}"/>
              </a:ext>
            </a:extLst>
          </p:cNvPr>
          <p:cNvGrpSpPr/>
          <p:nvPr/>
        </p:nvGrpSpPr>
        <p:grpSpPr>
          <a:xfrm>
            <a:off x="1811397" y="4225643"/>
            <a:ext cx="1220329" cy="463346"/>
            <a:chOff x="1811397" y="4225643"/>
            <a:chExt cx="1220329" cy="463346"/>
          </a:xfrm>
        </p:grpSpPr>
        <mc:AlternateContent xmlns:mc="http://schemas.openxmlformats.org/markup-compatibility/2006">
          <mc:Choice xmlns:a14="http://schemas.microsoft.com/office/drawing/2010/main" Requires="a14">
            <p:sp>
              <p:nvSpPr>
                <p:cNvPr id="53" name="Rectangle 52">
                  <a:extLst>
                    <a:ext uri="{FF2B5EF4-FFF2-40B4-BE49-F238E27FC236}">
                      <a16:creationId xmlns:a16="http://schemas.microsoft.com/office/drawing/2014/main" id="{40E8438B-528B-9B43-AD7A-E6C76DBDAC6E}"/>
                    </a:ext>
                  </a:extLst>
                </p:cNvPr>
                <p:cNvSpPr/>
                <p:nvPr/>
              </p:nvSpPr>
              <p:spPr>
                <a:xfrm>
                  <a:off x="2066546" y="4381212"/>
                  <a:ext cx="782778"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400" b="1" i="1">
                            <a:latin typeface="Cambria Math" panose="02040503050406030204" pitchFamily="18" charset="0"/>
                          </a:rPr>
                          <m:t>𝑷</m:t>
                        </m:r>
                        <m:d>
                          <m:dPr>
                            <m:ctrlPr>
                              <a:rPr lang="en-US" sz="1400" i="1">
                                <a:latin typeface="Cambria Math" panose="02040503050406030204" pitchFamily="18" charset="0"/>
                              </a:rPr>
                            </m:ctrlPr>
                          </m:dPr>
                          <m:e>
                            <m:r>
                              <a:rPr lang="en-US" sz="1400" i="1">
                                <a:latin typeface="Cambria Math" panose="02040503050406030204" pitchFamily="18" charset="0"/>
                              </a:rPr>
                              <m:t>𝑌</m:t>
                            </m:r>
                          </m:e>
                          <m:e>
                            <m:r>
                              <m:rPr>
                                <m:sty m:val="p"/>
                              </m:rPr>
                              <a:rPr lang="en-US" sz="1400">
                                <a:latin typeface="Cambria Math" panose="02040503050406030204" pitchFamily="18" charset="0"/>
                              </a:rPr>
                              <m:t>Θ</m:t>
                            </m:r>
                          </m:e>
                        </m:d>
                      </m:oMath>
                    </m:oMathPara>
                  </a14:m>
                  <a:endParaRPr lang="en-US" sz="1400" dirty="0"/>
                </a:p>
              </p:txBody>
            </p:sp>
          </mc:Choice>
          <mc:Fallback>
            <p:sp>
              <p:nvSpPr>
                <p:cNvPr id="53" name="Rectangle 52">
                  <a:extLst>
                    <a:ext uri="{FF2B5EF4-FFF2-40B4-BE49-F238E27FC236}">
                      <a16:creationId xmlns:a16="http://schemas.microsoft.com/office/drawing/2014/main" id="{40E8438B-528B-9B43-AD7A-E6C76DBDAC6E}"/>
                    </a:ext>
                  </a:extLst>
                </p:cNvPr>
                <p:cNvSpPr>
                  <a:spLocks noRot="1" noChangeAspect="1" noMove="1" noResize="1" noEditPoints="1" noAdjustHandles="1" noChangeArrowheads="1" noChangeShapeType="1" noTextEdit="1"/>
                </p:cNvSpPr>
                <p:nvPr/>
              </p:nvSpPr>
              <p:spPr>
                <a:xfrm>
                  <a:off x="2066546" y="4381212"/>
                  <a:ext cx="782778" cy="307777"/>
                </a:xfrm>
                <a:prstGeom prst="rect">
                  <a:avLst/>
                </a:prstGeom>
                <a:blipFill>
                  <a:blip r:embed="rId19"/>
                  <a:stretch>
                    <a:fillRect/>
                  </a:stretch>
                </a:blipFill>
              </p:spPr>
              <p:txBody>
                <a:bodyPr/>
                <a:lstStyle/>
                <a:p>
                  <a:r>
                    <a:rPr lang="en-US">
                      <a:noFill/>
                    </a:rPr>
                    <a:t> </a:t>
                  </a:r>
                </a:p>
              </p:txBody>
            </p:sp>
          </mc:Fallback>
        </mc:AlternateContent>
        <p:sp>
          <p:nvSpPr>
            <p:cNvPr id="54" name="Left Brace 53">
              <a:extLst>
                <a:ext uri="{FF2B5EF4-FFF2-40B4-BE49-F238E27FC236}">
                  <a16:creationId xmlns:a16="http://schemas.microsoft.com/office/drawing/2014/main" id="{17CC9213-61D7-EA49-9A30-1912D0C87CC9}"/>
                </a:ext>
              </a:extLst>
            </p:cNvPr>
            <p:cNvSpPr/>
            <p:nvPr/>
          </p:nvSpPr>
          <p:spPr>
            <a:xfrm rot="16200000">
              <a:off x="2348147" y="3688893"/>
              <a:ext cx="146830" cy="1220329"/>
            </a:xfrm>
            <a:prstGeom prst="leftBrace">
              <a:avLst>
                <a:gd name="adj1" fmla="val 92076"/>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92FAC162-1F3E-654B-81C6-49B514D4E032}"/>
              </a:ext>
            </a:extLst>
          </p:cNvPr>
          <p:cNvGrpSpPr/>
          <p:nvPr/>
        </p:nvGrpSpPr>
        <p:grpSpPr>
          <a:xfrm>
            <a:off x="3458495" y="4532824"/>
            <a:ext cx="2506532" cy="456343"/>
            <a:chOff x="3458495" y="4532824"/>
            <a:chExt cx="2506532" cy="456343"/>
          </a:xfrm>
        </p:grpSpPr>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780D4302-0799-AE4B-8A44-83FE3C807564}"/>
                    </a:ext>
                  </a:extLst>
                </p:cNvPr>
                <p:cNvSpPr txBox="1"/>
                <p:nvPr/>
              </p:nvSpPr>
              <p:spPr>
                <a:xfrm>
                  <a:off x="3978137" y="4532824"/>
                  <a:ext cx="1986890" cy="4563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400" b="1" i="1" smtClean="0">
                            <a:solidFill>
                              <a:srgbClr val="7030A0"/>
                            </a:solidFill>
                            <a:latin typeface="Cambria Math" panose="02040503050406030204" pitchFamily="18" charset="0"/>
                          </a:rPr>
                          <m:t>𝑷</m:t>
                        </m:r>
                        <m:d>
                          <m:dPr>
                            <m:ctrlPr>
                              <a:rPr lang="en-US" sz="1400" b="0" i="1" smtClean="0">
                                <a:solidFill>
                                  <a:srgbClr val="7030A0"/>
                                </a:solidFill>
                                <a:latin typeface="Cambria Math" panose="02040503050406030204" pitchFamily="18" charset="0"/>
                              </a:rPr>
                            </m:ctrlPr>
                          </m:dPr>
                          <m:e>
                            <m:r>
                              <m:rPr>
                                <m:sty m:val="p"/>
                              </m:rPr>
                              <a:rPr lang="en-US" sz="1400" b="0" i="0" smtClean="0">
                                <a:solidFill>
                                  <a:srgbClr val="7030A0"/>
                                </a:solidFill>
                                <a:latin typeface="Cambria Math" panose="02040503050406030204" pitchFamily="18" charset="0"/>
                              </a:rPr>
                              <m:t>Θ</m:t>
                            </m:r>
                          </m:e>
                          <m:e>
                            <m:r>
                              <a:rPr lang="en-US" sz="1400" b="0" i="1" smtClean="0">
                                <a:solidFill>
                                  <a:srgbClr val="7030A0"/>
                                </a:solidFill>
                                <a:latin typeface="Cambria Math" panose="02040503050406030204" pitchFamily="18" charset="0"/>
                              </a:rPr>
                              <m:t>𝑌</m:t>
                            </m:r>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1" i="1">
                                <a:latin typeface="Cambria Math" panose="02040503050406030204" pitchFamily="18" charset="0"/>
                              </a:rPr>
                              <m:t>𝑷</m:t>
                            </m:r>
                            <m:d>
                              <m:dPr>
                                <m:ctrlPr>
                                  <a:rPr lang="en-US" sz="1400" i="1">
                                    <a:latin typeface="Cambria Math" panose="02040503050406030204" pitchFamily="18" charset="0"/>
                                  </a:rPr>
                                </m:ctrlPr>
                              </m:dPr>
                              <m:e>
                                <m:r>
                                  <a:rPr lang="en-US" sz="1400" b="0" i="1" smtClean="0">
                                    <a:latin typeface="Cambria Math" panose="02040503050406030204" pitchFamily="18" charset="0"/>
                                  </a:rPr>
                                  <m:t>𝑌</m:t>
                                </m:r>
                              </m:e>
                              <m:e>
                                <m:r>
                                  <m:rPr>
                                    <m:sty m:val="p"/>
                                  </m:rPr>
                                  <a:rPr lang="en-US" sz="1400">
                                    <a:latin typeface="Cambria Math" panose="02040503050406030204" pitchFamily="18" charset="0"/>
                                  </a:rPr>
                                  <m:t>Θ</m:t>
                                </m:r>
                              </m:e>
                            </m:d>
                            <m:r>
                              <a:rPr lang="en-US" sz="1400" b="0" i="1" smtClean="0">
                                <a:latin typeface="Cambria Math" panose="02040503050406030204" pitchFamily="18" charset="0"/>
                              </a:rPr>
                              <m:t> × </m:t>
                            </m:r>
                            <m:r>
                              <a:rPr lang="en-US" sz="1400" b="1" i="1" smtClean="0">
                                <a:latin typeface="Cambria Math" panose="02040503050406030204" pitchFamily="18" charset="0"/>
                              </a:rPr>
                              <m:t>𝑷</m:t>
                            </m:r>
                            <m:r>
                              <a:rPr lang="en-US" sz="1400" b="0" i="1" smtClean="0">
                                <a:latin typeface="Cambria Math" panose="02040503050406030204" pitchFamily="18" charset="0"/>
                              </a:rPr>
                              <m:t>(</m:t>
                            </m:r>
                            <m:r>
                              <m:rPr>
                                <m:sty m:val="p"/>
                              </m:rPr>
                              <a:rPr lang="en-US" sz="1400">
                                <a:latin typeface="Cambria Math" panose="02040503050406030204" pitchFamily="18" charset="0"/>
                              </a:rPr>
                              <m:t>Θ</m:t>
                            </m:r>
                            <m:r>
                              <a:rPr lang="en-US" sz="1400" b="0" i="1" smtClean="0">
                                <a:latin typeface="Cambria Math" panose="02040503050406030204" pitchFamily="18" charset="0"/>
                              </a:rPr>
                              <m:t>)</m:t>
                            </m:r>
                          </m:num>
                          <m:den>
                            <m:r>
                              <a:rPr lang="en-US" sz="1400" b="1" i="1" smtClean="0">
                                <a:latin typeface="Cambria Math" panose="02040503050406030204" pitchFamily="18" charset="0"/>
                              </a:rPr>
                              <m:t>𝑷</m:t>
                            </m:r>
                            <m:r>
                              <a:rPr lang="en-US" sz="1400" b="0" i="1" smtClean="0">
                                <a:latin typeface="Cambria Math" panose="02040503050406030204" pitchFamily="18" charset="0"/>
                              </a:rPr>
                              <m:t>(</m:t>
                            </m:r>
                            <m:r>
                              <a:rPr lang="en-US" sz="1400" b="0" i="1" smtClean="0">
                                <a:latin typeface="Cambria Math" panose="02040503050406030204" pitchFamily="18" charset="0"/>
                              </a:rPr>
                              <m:t>𝑌</m:t>
                            </m:r>
                            <m:r>
                              <a:rPr lang="en-US" sz="1400" b="0" i="1" smtClean="0">
                                <a:latin typeface="Cambria Math" panose="02040503050406030204" pitchFamily="18" charset="0"/>
                              </a:rPr>
                              <m:t>)</m:t>
                            </m:r>
                          </m:den>
                        </m:f>
                      </m:oMath>
                    </m:oMathPara>
                  </a14:m>
                  <a:endParaRPr lang="en-US" sz="1400" dirty="0"/>
                </a:p>
              </p:txBody>
            </p:sp>
          </mc:Choice>
          <mc:Fallback>
            <p:sp>
              <p:nvSpPr>
                <p:cNvPr id="51" name="TextBox 50">
                  <a:extLst>
                    <a:ext uri="{FF2B5EF4-FFF2-40B4-BE49-F238E27FC236}">
                      <a16:creationId xmlns:a16="http://schemas.microsoft.com/office/drawing/2014/main" id="{780D4302-0799-AE4B-8A44-83FE3C807564}"/>
                    </a:ext>
                  </a:extLst>
                </p:cNvPr>
                <p:cNvSpPr txBox="1">
                  <a:spLocks noRot="1" noChangeAspect="1" noMove="1" noResize="1" noEditPoints="1" noAdjustHandles="1" noChangeArrowheads="1" noChangeShapeType="1" noTextEdit="1"/>
                </p:cNvSpPr>
                <p:nvPr/>
              </p:nvSpPr>
              <p:spPr>
                <a:xfrm>
                  <a:off x="3978137" y="4532824"/>
                  <a:ext cx="1986890" cy="456343"/>
                </a:xfrm>
                <a:prstGeom prst="rect">
                  <a:avLst/>
                </a:prstGeom>
                <a:blipFill>
                  <a:blip r:embed="rId20"/>
                  <a:stretch>
                    <a:fillRect l="-1266" t="-5405" r="-2532" b="-13514"/>
                  </a:stretch>
                </a:blipFill>
              </p:spPr>
              <p:txBody>
                <a:bodyPr/>
                <a:lstStyle/>
                <a:p>
                  <a:r>
                    <a:rPr lang="en-US">
                      <a:noFill/>
                    </a:rPr>
                    <a:t> </a:t>
                  </a:r>
                </a:p>
              </p:txBody>
            </p:sp>
          </mc:Fallback>
        </mc:AlternateContent>
        <p:sp>
          <p:nvSpPr>
            <p:cNvPr id="55" name="Down Arrow 54">
              <a:extLst>
                <a:ext uri="{FF2B5EF4-FFF2-40B4-BE49-F238E27FC236}">
                  <a16:creationId xmlns:a16="http://schemas.microsoft.com/office/drawing/2014/main" id="{BB206A37-ACEF-6A44-BFDA-3CBD35E5F656}"/>
                </a:ext>
              </a:extLst>
            </p:cNvPr>
            <p:cNvSpPr/>
            <p:nvPr/>
          </p:nvSpPr>
          <p:spPr>
            <a:xfrm rot="16200000">
              <a:off x="3477722" y="4630870"/>
              <a:ext cx="174355" cy="2128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B822D629-D9F4-4643-9AD8-F8728E2E9F26}"/>
              </a:ext>
            </a:extLst>
          </p:cNvPr>
          <p:cNvGrpSpPr/>
          <p:nvPr/>
        </p:nvGrpSpPr>
        <p:grpSpPr>
          <a:xfrm>
            <a:off x="1891309" y="4589319"/>
            <a:ext cx="1178143" cy="470631"/>
            <a:chOff x="1891309" y="4589319"/>
            <a:chExt cx="1178143" cy="470631"/>
          </a:xfrm>
        </p:grpSpPr>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6D75B4DA-6F23-9A4A-AA04-D02266C4374E}"/>
                    </a:ext>
                  </a:extLst>
                </p:cNvPr>
                <p:cNvSpPr txBox="1"/>
                <p:nvPr/>
              </p:nvSpPr>
              <p:spPr>
                <a:xfrm>
                  <a:off x="1891309" y="4844506"/>
                  <a:ext cx="1178143"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𝑷</m:t>
                        </m:r>
                        <m:d>
                          <m:dPr>
                            <m:ctrlPr>
                              <a:rPr lang="en-US" sz="1400" b="1" i="1">
                                <a:latin typeface="Cambria Math" panose="02040503050406030204" pitchFamily="18" charset="0"/>
                              </a:rPr>
                            </m:ctrlPr>
                          </m:dPr>
                          <m:e>
                            <m:r>
                              <m:rPr>
                                <m:sty m:val="p"/>
                              </m:rPr>
                              <a:rPr lang="en-US" sz="1400">
                                <a:latin typeface="Cambria Math" panose="02040503050406030204" pitchFamily="18" charset="0"/>
                              </a:rPr>
                              <m:t>Θ</m:t>
                            </m:r>
                          </m:e>
                        </m:d>
                        <m:r>
                          <a:rPr lang="en-US" sz="1400" b="0" i="1" smtClean="0">
                            <a:latin typeface="Cambria Math" panose="02040503050406030204" pitchFamily="18" charset="0"/>
                          </a:rPr>
                          <m:t>~</m:t>
                        </m:r>
                        <m:r>
                          <m:rPr>
                            <m:sty m:val="p"/>
                          </m:rPr>
                          <a:rPr lang="en-US" sz="1400" b="0" i="0" smtClean="0">
                            <a:latin typeface="Cambria Math" panose="02040503050406030204" pitchFamily="18" charset="0"/>
                          </a:rPr>
                          <m:t>uniform</m:t>
                        </m:r>
                      </m:oMath>
                    </m:oMathPara>
                  </a14:m>
                  <a:endParaRPr lang="en-US" sz="1400" dirty="0"/>
                </a:p>
              </p:txBody>
            </p:sp>
          </mc:Choice>
          <mc:Fallback>
            <p:sp>
              <p:nvSpPr>
                <p:cNvPr id="52" name="TextBox 51">
                  <a:extLst>
                    <a:ext uri="{FF2B5EF4-FFF2-40B4-BE49-F238E27FC236}">
                      <a16:creationId xmlns:a16="http://schemas.microsoft.com/office/drawing/2014/main" id="{6D75B4DA-6F23-9A4A-AA04-D02266C4374E}"/>
                    </a:ext>
                  </a:extLst>
                </p:cNvPr>
                <p:cNvSpPr txBox="1">
                  <a:spLocks noRot="1" noChangeAspect="1" noMove="1" noResize="1" noEditPoints="1" noAdjustHandles="1" noChangeArrowheads="1" noChangeShapeType="1" noTextEdit="1"/>
                </p:cNvSpPr>
                <p:nvPr/>
              </p:nvSpPr>
              <p:spPr>
                <a:xfrm>
                  <a:off x="1891309" y="4844506"/>
                  <a:ext cx="1178143" cy="215444"/>
                </a:xfrm>
                <a:prstGeom prst="rect">
                  <a:avLst/>
                </a:prstGeom>
                <a:blipFill>
                  <a:blip r:embed="rId21"/>
                  <a:stretch>
                    <a:fillRect l="-2128" r="-2128" b="-5556"/>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5363B445-4F5E-674D-9778-F853A92A315D}"/>
                </a:ext>
              </a:extLst>
            </p:cNvPr>
            <p:cNvSpPr txBox="1"/>
            <p:nvPr/>
          </p:nvSpPr>
          <p:spPr>
            <a:xfrm>
              <a:off x="2322960" y="4589319"/>
              <a:ext cx="362600" cy="307777"/>
            </a:xfrm>
            <a:prstGeom prst="rect">
              <a:avLst/>
            </a:prstGeom>
            <a:noFill/>
          </p:spPr>
          <p:txBody>
            <a:bodyPr wrap="none" rtlCol="0">
              <a:spAutoFit/>
            </a:bodyPr>
            <a:lstStyle/>
            <a:p>
              <a:r>
                <a:rPr lang="en-US" sz="1400" dirty="0"/>
                <a:t>⊕</a:t>
              </a:r>
            </a:p>
          </p:txBody>
        </p:sp>
      </p:grpSp>
    </p:spTree>
    <p:extLst>
      <p:ext uri="{BB962C8B-B14F-4D97-AF65-F5344CB8AC3E}">
        <p14:creationId xmlns:p14="http://schemas.microsoft.com/office/powerpoint/2010/main" val="67137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par>
                                <p:cTn id="75" presetID="10" presetClass="entr" presetSubtype="0"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fade">
                                      <p:cBhvr>
                                        <p:cTn id="7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25" grpId="0"/>
      <p:bldP spid="29" grpId="0"/>
      <p:bldP spid="46" grpId="0" animBg="1"/>
      <p:bldP spid="4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B2BF-A1DB-9245-9EE9-439E779E40A7}"/>
              </a:ext>
            </a:extLst>
          </p:cNvPr>
          <p:cNvSpPr>
            <a:spLocks noGrp="1"/>
          </p:cNvSpPr>
          <p:nvPr>
            <p:ph type="title"/>
          </p:nvPr>
        </p:nvSpPr>
        <p:spPr/>
        <p:txBody>
          <a:bodyPr/>
          <a:lstStyle/>
          <a:p>
            <a:r>
              <a:rPr lang="en-US" dirty="0"/>
              <a:t>Posterior Intervals: Example </a:t>
            </a: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FCF19310-BCF3-E446-A7BF-2F86FAB2D18F}"/>
                  </a:ext>
                </a:extLst>
              </p:cNvPr>
              <p:cNvSpPr txBox="1">
                <a:spLocks/>
              </p:cNvSpPr>
              <p:nvPr/>
            </p:nvSpPr>
            <p:spPr>
              <a:xfrm>
                <a:off x="628650" y="1369219"/>
                <a:ext cx="4691496"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800" dirty="0"/>
              </a:p>
              <a:p>
                <a:endParaRPr lang="en-US" sz="1800" dirty="0"/>
              </a:p>
              <a:p>
                <a:endParaRPr lang="en-US" sz="1800" dirty="0"/>
              </a:p>
              <a:p>
                <a:r>
                  <a:rPr lang="en-US" sz="1800" dirty="0"/>
                  <a:t>The hypothesis (w/ </a:t>
                </a:r>
                <a14:m>
                  <m:oMath xmlns:m="http://schemas.openxmlformats.org/officeDocument/2006/math">
                    <m:r>
                      <a:rPr lang="en-US" sz="1800" i="1">
                        <a:solidFill>
                          <a:srgbClr val="0010FB"/>
                        </a:solidFill>
                        <a:latin typeface="Cambria Math" panose="02040503050406030204" pitchFamily="18" charset="0"/>
                      </a:rPr>
                      <m:t>𝛼</m:t>
                    </m:r>
                    <m:r>
                      <a:rPr lang="en-US" sz="1800" i="1">
                        <a:solidFill>
                          <a:srgbClr val="0010FB"/>
                        </a:solidFill>
                        <a:latin typeface="Cambria Math" panose="02040503050406030204" pitchFamily="18" charset="0"/>
                      </a:rPr>
                      <m:t>=0</m:t>
                    </m:r>
                  </m:oMath>
                </a14:m>
                <a:r>
                  <a:rPr lang="en-US" sz="1800" dirty="0"/>
                  <a:t>) holds true …  </a:t>
                </a:r>
              </a:p>
              <a:p>
                <a:pPr lvl="1"/>
                <a:r>
                  <a:rPr lang="en-US" dirty="0"/>
                  <a:t>… with probability %99.6. </a:t>
                </a:r>
              </a:p>
              <a:p>
                <a:endParaRPr lang="en-US" sz="1800" dirty="0"/>
              </a:p>
              <a:p>
                <a:r>
                  <a:rPr lang="en-US" sz="1800" dirty="0"/>
                  <a:t>The hypothesis (w/ </a:t>
                </a:r>
                <a14:m>
                  <m:oMath xmlns:m="http://schemas.openxmlformats.org/officeDocument/2006/math">
                    <m:r>
                      <a:rPr lang="en-US" sz="1800" i="1">
                        <a:solidFill>
                          <a:srgbClr val="0010FB"/>
                        </a:solidFill>
                        <a:latin typeface="Cambria Math" panose="02040503050406030204" pitchFamily="18" charset="0"/>
                      </a:rPr>
                      <m:t>𝛼</m:t>
                    </m:r>
                    <m:r>
                      <a:rPr lang="en-US" sz="1800" i="1">
                        <a:solidFill>
                          <a:srgbClr val="0010FB"/>
                        </a:solidFill>
                        <a:latin typeface="Cambria Math" panose="02040503050406030204" pitchFamily="18" charset="0"/>
                      </a:rPr>
                      <m:t>=1</m:t>
                    </m:r>
                  </m:oMath>
                </a14:m>
                <a:r>
                  <a:rPr lang="en-US" sz="1800" dirty="0"/>
                  <a:t>) holds true … </a:t>
                </a:r>
              </a:p>
              <a:p>
                <a:pPr lvl="1"/>
                <a:r>
                  <a:rPr lang="en-US" dirty="0"/>
                  <a:t>… with probability %94. </a:t>
                </a:r>
                <a:endParaRPr lang="en-US" sz="1600" dirty="0"/>
              </a:p>
              <a:p>
                <a:endParaRPr lang="en-US" dirty="0"/>
              </a:p>
            </p:txBody>
          </p:sp>
        </mc:Choice>
        <mc:Fallback>
          <p:sp>
            <p:nvSpPr>
              <p:cNvPr id="7" name="Content Placeholder 2">
                <a:extLst>
                  <a:ext uri="{FF2B5EF4-FFF2-40B4-BE49-F238E27FC236}">
                    <a16:creationId xmlns:a16="http://schemas.microsoft.com/office/drawing/2014/main" id="{FCF19310-BCF3-E446-A7BF-2F86FAB2D18F}"/>
                  </a:ext>
                </a:extLst>
              </p:cNvPr>
              <p:cNvSpPr txBox="1">
                <a:spLocks noRot="1" noChangeAspect="1" noMove="1" noResize="1" noEditPoints="1" noAdjustHandles="1" noChangeArrowheads="1" noChangeShapeType="1" noTextEdit="1"/>
              </p:cNvSpPr>
              <p:nvPr/>
            </p:nvSpPr>
            <p:spPr>
              <a:xfrm>
                <a:off x="628650" y="1369219"/>
                <a:ext cx="4691496" cy="3263504"/>
              </a:xfrm>
              <a:prstGeom prst="rect">
                <a:avLst/>
              </a:prstGeom>
              <a:blipFill>
                <a:blip r:embed="rId3"/>
                <a:stretch>
                  <a:fillRect l="-81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3C64D83-E2FD-3A4C-A3EB-EF6FDDA9804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graphicFrame>
        <p:nvGraphicFramePr>
          <p:cNvPr id="8" name="Content Placeholder 4">
            <a:extLst>
              <a:ext uri="{FF2B5EF4-FFF2-40B4-BE49-F238E27FC236}">
                <a16:creationId xmlns:a16="http://schemas.microsoft.com/office/drawing/2014/main" id="{A1A43504-684E-2E49-BDBB-0831F51E4923}"/>
              </a:ext>
            </a:extLst>
          </p:cNvPr>
          <p:cNvGraphicFramePr>
            <a:graphicFrameLocks/>
          </p:cNvGraphicFramePr>
          <p:nvPr>
            <p:extLst>
              <p:ext uri="{D42A27DB-BD31-4B8C-83A1-F6EECF244321}">
                <p14:modId xmlns:p14="http://schemas.microsoft.com/office/powerpoint/2010/main" val="34328855"/>
              </p:ext>
            </p:extLst>
          </p:nvPr>
        </p:nvGraphicFramePr>
        <p:xfrm>
          <a:off x="6589165" y="583199"/>
          <a:ext cx="1599352" cy="975360"/>
        </p:xfrm>
        <a:graphic>
          <a:graphicData uri="http://schemas.openxmlformats.org/drawingml/2006/table">
            <a:tbl>
              <a:tblPr firstRow="1" bandRow="1">
                <a:tableStyleId>{69012ECD-51FC-41F1-AA8D-1B2483CD663E}</a:tableStyleId>
              </a:tblPr>
              <a:tblGrid>
                <a:gridCol w="750260">
                  <a:extLst>
                    <a:ext uri="{9D8B030D-6E8A-4147-A177-3AD203B41FA5}">
                      <a16:colId xmlns:a16="http://schemas.microsoft.com/office/drawing/2014/main" val="1197374637"/>
                    </a:ext>
                  </a:extLst>
                </a:gridCol>
                <a:gridCol w="849092">
                  <a:extLst>
                    <a:ext uri="{9D8B030D-6E8A-4147-A177-3AD203B41FA5}">
                      <a16:colId xmlns:a16="http://schemas.microsoft.com/office/drawing/2014/main" val="782520329"/>
                    </a:ext>
                  </a:extLst>
                </a:gridCol>
              </a:tblGrid>
              <a:tr h="242258">
                <a:tc>
                  <a:txBody>
                    <a:bodyPr/>
                    <a:lstStyle/>
                    <a:p>
                      <a:pPr algn="ctr"/>
                      <a:r>
                        <a:rPr lang="en-US" sz="1400" dirty="0"/>
                        <a:t>System</a:t>
                      </a:r>
                    </a:p>
                  </a:txBody>
                  <a:tcPr/>
                </a:tc>
                <a:tc>
                  <a:txBody>
                    <a:bodyPr/>
                    <a:lstStyle/>
                    <a:p>
                      <a:pPr algn="ctr"/>
                      <a:r>
                        <a:rPr lang="en-US" sz="1400" dirty="0"/>
                        <a:t>Accuracy</a:t>
                      </a:r>
                    </a:p>
                  </a:txBody>
                  <a:tcPr/>
                </a:tc>
                <a:extLst>
                  <a:ext uri="{0D108BD9-81ED-4DB2-BD59-A6C34878D82A}">
                    <a16:rowId xmlns:a16="http://schemas.microsoft.com/office/drawing/2014/main" val="778689571"/>
                  </a:ext>
                </a:extLst>
              </a:tr>
              <a:tr h="242258">
                <a:tc>
                  <a:txBody>
                    <a:bodyPr/>
                    <a:lstStyle/>
                    <a:p>
                      <a:pPr algn="ctr"/>
                      <a:r>
                        <a:rPr lang="en-US" sz="1600" dirty="0"/>
                        <a:t>Ⓐ</a:t>
                      </a:r>
                    </a:p>
                  </a:txBody>
                  <a:tcPr/>
                </a:tc>
                <a:tc>
                  <a:txBody>
                    <a:bodyPr/>
                    <a:lstStyle/>
                    <a:p>
                      <a:pPr algn="ctr"/>
                      <a:r>
                        <a:rPr lang="en-US" sz="1400" dirty="0"/>
                        <a:t>72.4</a:t>
                      </a:r>
                    </a:p>
                  </a:txBody>
                  <a:tcPr/>
                </a:tc>
                <a:extLst>
                  <a:ext uri="{0D108BD9-81ED-4DB2-BD59-A6C34878D82A}">
                    <a16:rowId xmlns:a16="http://schemas.microsoft.com/office/drawing/2014/main" val="2986608473"/>
                  </a:ext>
                </a:extLst>
              </a:tr>
              <a:tr h="242258">
                <a:tc>
                  <a:txBody>
                    <a:bodyPr/>
                    <a:lstStyle/>
                    <a:p>
                      <a:pPr algn="ctr"/>
                      <a:r>
                        <a:rPr lang="en-US" sz="1600" dirty="0"/>
                        <a:t>Ⓑ</a:t>
                      </a:r>
                    </a:p>
                  </a:txBody>
                  <a:tcPr/>
                </a:tc>
                <a:tc>
                  <a:txBody>
                    <a:bodyPr/>
                    <a:lstStyle/>
                    <a:p>
                      <a:pPr algn="ctr"/>
                      <a:r>
                        <a:rPr lang="en-US" sz="1400" dirty="0"/>
                        <a:t>68.9</a:t>
                      </a:r>
                    </a:p>
                  </a:txBody>
                  <a:tcPr/>
                </a:tc>
                <a:extLst>
                  <a:ext uri="{0D108BD9-81ED-4DB2-BD59-A6C34878D82A}">
                    <a16:rowId xmlns:a16="http://schemas.microsoft.com/office/drawing/2014/main" val="536831926"/>
                  </a:ext>
                </a:extLst>
              </a:tr>
            </a:tbl>
          </a:graphicData>
        </a:graphic>
      </p:graphicFrame>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83A36797-9774-274C-B48D-223790CDE25C}"/>
                  </a:ext>
                </a:extLst>
              </p:cNvPr>
              <p:cNvSpPr/>
              <p:nvPr/>
            </p:nvSpPr>
            <p:spPr>
              <a:xfrm>
                <a:off x="1681041" y="1391174"/>
                <a:ext cx="1721625" cy="38106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solidFill>
                            <a:schemeClr val="accent6">
                              <a:lumMod val="50000"/>
                            </a:schemeClr>
                          </a:solidFill>
                          <a:latin typeface="Cambria Math" panose="02040503050406030204" pitchFamily="18" charset="0"/>
                        </a:rPr>
                        <m:t>H</m:t>
                      </m:r>
                      <m:r>
                        <a:rPr lang="en-US">
                          <a:latin typeface="Cambria Math" panose="02040503050406030204" pitchFamily="18" charset="0"/>
                        </a:rPr>
                        <m:t>: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𝜃</m:t>
                          </m:r>
                        </m:e>
                        <m:sub>
                          <m:r>
                            <a:rPr lang="en-US" i="1">
                              <a:solidFill>
                                <a:srgbClr val="FF0000"/>
                              </a:solidFill>
                              <a:latin typeface="Cambria Math" panose="02040503050406030204" pitchFamily="18" charset="0"/>
                            </a:rPr>
                            <m:t>1</m:t>
                          </m:r>
                        </m:sub>
                      </m:sSub>
                      <m:r>
                        <a:rPr lang="en-US">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𝜃</m:t>
                          </m:r>
                        </m:e>
                        <m:sub>
                          <m:r>
                            <a:rPr lang="en-US" i="1">
                              <a:solidFill>
                                <a:srgbClr val="FF0000"/>
                              </a:solidFill>
                              <a:latin typeface="Cambria Math" panose="02040503050406030204" pitchFamily="18" charset="0"/>
                            </a:rPr>
                            <m:t>2</m:t>
                          </m:r>
                        </m:sub>
                      </m:sSub>
                      <m:r>
                        <a:rPr lang="en-US" i="1">
                          <a:latin typeface="Cambria Math" panose="02040503050406030204" pitchFamily="18" charset="0"/>
                        </a:rPr>
                        <m:t>&gt;</m:t>
                      </m:r>
                      <m:r>
                        <a:rPr lang="en-US" i="1">
                          <a:solidFill>
                            <a:srgbClr val="0010FB"/>
                          </a:solidFill>
                          <a:latin typeface="Cambria Math" panose="02040503050406030204" pitchFamily="18" charset="0"/>
                        </a:rPr>
                        <m:t>𝛼</m:t>
                      </m:r>
                    </m:oMath>
                  </m:oMathPara>
                </a14:m>
                <a:endParaRPr lang="en-US" dirty="0"/>
              </a:p>
            </p:txBody>
          </p:sp>
        </mc:Choice>
        <mc:Fallback>
          <p:sp>
            <p:nvSpPr>
              <p:cNvPr id="11" name="Rectangle 10">
                <a:extLst>
                  <a:ext uri="{FF2B5EF4-FFF2-40B4-BE49-F238E27FC236}">
                    <a16:creationId xmlns:a16="http://schemas.microsoft.com/office/drawing/2014/main" id="{83A36797-9774-274C-B48D-223790CDE25C}"/>
                  </a:ext>
                </a:extLst>
              </p:cNvPr>
              <p:cNvSpPr>
                <a:spLocks noRot="1" noChangeAspect="1" noMove="1" noResize="1" noEditPoints="1" noAdjustHandles="1" noChangeArrowheads="1" noChangeShapeType="1" noTextEdit="1"/>
              </p:cNvSpPr>
              <p:nvPr/>
            </p:nvSpPr>
            <p:spPr>
              <a:xfrm>
                <a:off x="1681041" y="1391174"/>
                <a:ext cx="1721625" cy="381066"/>
              </a:xfrm>
              <a:prstGeom prst="rect">
                <a:avLst/>
              </a:prstGeom>
              <a:blipFill>
                <a:blip r:embed="rId4"/>
                <a:stretch>
                  <a:fillRect b="-9677"/>
                </a:stretch>
              </a:blipFill>
            </p:spPr>
            <p:txBody>
              <a:bodyPr/>
              <a:lstStyle/>
              <a:p>
                <a:r>
                  <a:rPr lang="en-US">
                    <a:noFill/>
                  </a:rPr>
                  <a:t> </a:t>
                </a:r>
              </a:p>
            </p:txBody>
          </p:sp>
        </mc:Fallback>
      </mc:AlternateContent>
      <p:pic>
        <p:nvPicPr>
          <p:cNvPr id="16" name="Picture 15" descr="A screenshot of a cell phone&#10;&#10;Description automatically generated">
            <a:extLst>
              <a:ext uri="{FF2B5EF4-FFF2-40B4-BE49-F238E27FC236}">
                <a16:creationId xmlns:a16="http://schemas.microsoft.com/office/drawing/2014/main" id="{B3F05E0C-B4A7-864E-8026-1D2A7DB783FB}"/>
              </a:ext>
            </a:extLst>
          </p:cNvPr>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5491069" y="1821184"/>
            <a:ext cx="3436966" cy="2655536"/>
          </a:xfrm>
          <a:prstGeom prst="rect">
            <a:avLst/>
          </a:prstGeom>
        </p:spPr>
      </p:pic>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AC7930C5-1D77-BE46-856B-90C9C15576F1}"/>
                  </a:ext>
                </a:extLst>
              </p:cNvPr>
              <p:cNvSpPr/>
              <p:nvPr/>
            </p:nvSpPr>
            <p:spPr>
              <a:xfrm>
                <a:off x="8354040" y="3886384"/>
                <a:ext cx="789960" cy="307777"/>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𝜃</m:t>
                          </m:r>
                        </m:e>
                        <m:sub>
                          <m:r>
                            <a:rPr lang="en-US" sz="1400" i="1">
                              <a:solidFill>
                                <a:srgbClr val="FF0000"/>
                              </a:solidFill>
                              <a:latin typeface="Cambria Math" panose="02040503050406030204" pitchFamily="18" charset="0"/>
                            </a:rPr>
                            <m:t>1</m:t>
                          </m:r>
                        </m:sub>
                      </m:sSub>
                      <m:r>
                        <a:rPr lang="en-US" sz="1400" b="0" i="1" smtClean="0">
                          <a:solidFill>
                            <a:srgbClr val="FF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𝜃</m:t>
                          </m:r>
                        </m:e>
                        <m:sub>
                          <m:r>
                            <a:rPr lang="en-US" sz="1400" b="0" i="1" smtClean="0">
                              <a:solidFill>
                                <a:srgbClr val="FF0000"/>
                              </a:solidFill>
                              <a:latin typeface="Cambria Math" panose="02040503050406030204" pitchFamily="18" charset="0"/>
                            </a:rPr>
                            <m:t>2</m:t>
                          </m:r>
                        </m:sub>
                      </m:sSub>
                    </m:oMath>
                  </m:oMathPara>
                </a14:m>
                <a:endParaRPr lang="en-US" sz="1400" dirty="0"/>
              </a:p>
            </p:txBody>
          </p:sp>
        </mc:Choice>
        <mc:Fallback>
          <p:sp>
            <p:nvSpPr>
              <p:cNvPr id="15" name="Rectangle 14">
                <a:extLst>
                  <a:ext uri="{FF2B5EF4-FFF2-40B4-BE49-F238E27FC236}">
                    <a16:creationId xmlns:a16="http://schemas.microsoft.com/office/drawing/2014/main" id="{AC7930C5-1D77-BE46-856B-90C9C15576F1}"/>
                  </a:ext>
                </a:extLst>
              </p:cNvPr>
              <p:cNvSpPr>
                <a:spLocks noRot="1" noChangeAspect="1" noMove="1" noResize="1" noEditPoints="1" noAdjustHandles="1" noChangeArrowheads="1" noChangeShapeType="1" noTextEdit="1"/>
              </p:cNvSpPr>
              <p:nvPr/>
            </p:nvSpPr>
            <p:spPr>
              <a:xfrm>
                <a:off x="8354040" y="3886384"/>
                <a:ext cx="789960" cy="307777"/>
              </a:xfrm>
              <a:prstGeom prst="rect">
                <a:avLst/>
              </a:prstGeom>
              <a:blipFill>
                <a:blip r:embed="rId7"/>
                <a:stretch>
                  <a:fillRect/>
                </a:stretch>
              </a:blipFill>
            </p:spPr>
            <p:txBody>
              <a:bodyPr/>
              <a:lstStyle/>
              <a:p>
                <a:r>
                  <a:rPr lang="en-US">
                    <a:noFill/>
                  </a:rPr>
                  <a:t> </a:t>
                </a:r>
              </a:p>
            </p:txBody>
          </p:sp>
        </mc:Fallback>
      </mc:AlternateContent>
      <p:pic>
        <p:nvPicPr>
          <p:cNvPr id="18" name="Picture 17" descr="A screenshot of a cell phone&#10;&#10;Description automatically generated">
            <a:extLst>
              <a:ext uri="{FF2B5EF4-FFF2-40B4-BE49-F238E27FC236}">
                <a16:creationId xmlns:a16="http://schemas.microsoft.com/office/drawing/2014/main" id="{9977824A-8A26-964A-B59C-26352C67AC1C}"/>
              </a:ext>
            </a:extLst>
          </p:cNvPr>
          <p:cNvPicPr>
            <a:picLocks noChangeAspect="1"/>
          </p:cNvPicPr>
          <p:nvPr/>
        </p:nvPicPr>
        <p:blipFill rotWithShape="1">
          <a:blip r:embed="rId8">
            <a:duotone>
              <a:prstClr val="black"/>
              <a:srgbClr val="ED7D31">
                <a:tint val="45000"/>
                <a:satMod val="400000"/>
              </a:srgbClr>
            </a:duotone>
            <a:extLst>
              <a:ext uri="{BEBA8EAE-BF5A-486C-A8C5-ECC9F3942E4B}">
                <a14:imgProps xmlns:a14="http://schemas.microsoft.com/office/drawing/2010/main">
                  <a14:imgLayer r:embed="rId9">
                    <a14:imgEffect>
                      <a14:backgroundRemoval t="1245" b="87298" l="9923" r="89981">
                        <a14:foregroundMark x1="62620" y1="84433" x2="62620" y2="84433"/>
                        <a14:foregroundMark x1="81696" y1="87422" x2="81696" y2="87422"/>
                        <a14:foregroundMark x1="47688" y1="8219" x2="47688" y2="8219"/>
                        <a14:foregroundMark x1="48073" y1="2864" x2="48073" y2="2864"/>
                        <a14:foregroundMark x1="48459" y1="1494" x2="48459" y2="1494"/>
                        <a14:foregroundMark x1="49133" y1="2366" x2="49133" y2="2366"/>
                        <a14:foregroundMark x1="48651" y1="1868" x2="48651" y2="1868"/>
                        <a14:foregroundMark x1="48844" y1="1494" x2="48844" y2="1494"/>
                        <a14:foregroundMark x1="49326" y1="1245" x2="49326" y2="1245"/>
                        <a14:foregroundMark x1="44123" y1="7597" x2="44123" y2="7597"/>
                        <a14:foregroundMark x1="43931" y1="6974" x2="43931" y2="6974"/>
                      </a14:backgroundRemoval>
                    </a14:imgEffect>
                    <a14:imgEffect>
                      <a14:saturation sat="400000"/>
                    </a14:imgEffect>
                  </a14:imgLayer>
                </a14:imgProps>
              </a:ext>
            </a:extLst>
          </a:blip>
          <a:srcRect l="24806" b="10043"/>
          <a:stretch/>
        </p:blipFill>
        <p:spPr>
          <a:xfrm>
            <a:off x="6343649" y="1821184"/>
            <a:ext cx="2584385" cy="2388826"/>
          </a:xfrm>
          <a:prstGeom prst="rect">
            <a:avLst/>
          </a:prstGeom>
          <a:ln>
            <a:noFill/>
          </a:ln>
        </p:spPr>
      </p:pic>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2FFD9ED8-5F83-814B-ABB3-3E18D4B340EE}"/>
                  </a:ext>
                </a:extLst>
              </p:cNvPr>
              <p:cNvSpPr/>
              <p:nvPr/>
            </p:nvSpPr>
            <p:spPr>
              <a:xfrm>
                <a:off x="6142444" y="4571532"/>
                <a:ext cx="38241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a:solidFill>
                            <a:srgbClr val="0010FB"/>
                          </a:solidFill>
                          <a:latin typeface="Cambria Math" panose="02040503050406030204" pitchFamily="18" charset="0"/>
                        </a:rPr>
                        <m:t>𝛼</m:t>
                      </m:r>
                    </m:oMath>
                  </m:oMathPara>
                </a14:m>
                <a:endParaRPr lang="en-US" dirty="0"/>
              </a:p>
            </p:txBody>
          </p:sp>
        </mc:Choice>
        <mc:Fallback>
          <p:sp>
            <p:nvSpPr>
              <p:cNvPr id="19" name="Rectangle 18">
                <a:extLst>
                  <a:ext uri="{FF2B5EF4-FFF2-40B4-BE49-F238E27FC236}">
                    <a16:creationId xmlns:a16="http://schemas.microsoft.com/office/drawing/2014/main" id="{2FFD9ED8-5F83-814B-ABB3-3E18D4B340EE}"/>
                  </a:ext>
                </a:extLst>
              </p:cNvPr>
              <p:cNvSpPr>
                <a:spLocks noRot="1" noChangeAspect="1" noMove="1" noResize="1" noEditPoints="1" noAdjustHandles="1" noChangeArrowheads="1" noChangeShapeType="1" noTextEdit="1"/>
              </p:cNvSpPr>
              <p:nvPr/>
            </p:nvSpPr>
            <p:spPr>
              <a:xfrm>
                <a:off x="6142444" y="4571532"/>
                <a:ext cx="382412" cy="369332"/>
              </a:xfrm>
              <a:prstGeom prst="rect">
                <a:avLst/>
              </a:prstGeom>
              <a:blipFill>
                <a:blip r:embed="rId10"/>
                <a:stretch>
                  <a:fillRect/>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6127515A-E263-4B43-94BC-F9000446AD06}"/>
              </a:ext>
            </a:extLst>
          </p:cNvPr>
          <p:cNvCxnSpPr>
            <a:cxnSpLocks/>
          </p:cNvCxnSpPr>
          <p:nvPr/>
        </p:nvCxnSpPr>
        <p:spPr>
          <a:xfrm>
            <a:off x="6333650" y="4229140"/>
            <a:ext cx="1" cy="442947"/>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2F344929-5EC5-6F4D-88E7-14B7C17027D4}"/>
                  </a:ext>
                </a:extLst>
              </p:cNvPr>
              <p:cNvSpPr/>
              <p:nvPr/>
            </p:nvSpPr>
            <p:spPr>
              <a:xfrm>
                <a:off x="5790314" y="4562343"/>
                <a:ext cx="38241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a:solidFill>
                            <a:srgbClr val="0010FB"/>
                          </a:solidFill>
                          <a:latin typeface="Cambria Math" panose="02040503050406030204" pitchFamily="18" charset="0"/>
                        </a:rPr>
                        <m:t>𝛼</m:t>
                      </m:r>
                    </m:oMath>
                  </m:oMathPara>
                </a14:m>
                <a:endParaRPr lang="en-US" dirty="0"/>
              </a:p>
            </p:txBody>
          </p:sp>
        </mc:Choice>
        <mc:Fallback>
          <p:sp>
            <p:nvSpPr>
              <p:cNvPr id="21" name="Rectangle 20">
                <a:extLst>
                  <a:ext uri="{FF2B5EF4-FFF2-40B4-BE49-F238E27FC236}">
                    <a16:creationId xmlns:a16="http://schemas.microsoft.com/office/drawing/2014/main" id="{2F344929-5EC5-6F4D-88E7-14B7C17027D4}"/>
                  </a:ext>
                </a:extLst>
              </p:cNvPr>
              <p:cNvSpPr>
                <a:spLocks noRot="1" noChangeAspect="1" noMove="1" noResize="1" noEditPoints="1" noAdjustHandles="1" noChangeArrowheads="1" noChangeShapeType="1" noTextEdit="1"/>
              </p:cNvSpPr>
              <p:nvPr/>
            </p:nvSpPr>
            <p:spPr>
              <a:xfrm>
                <a:off x="5790314" y="4562343"/>
                <a:ext cx="382412" cy="369332"/>
              </a:xfrm>
              <a:prstGeom prst="rect">
                <a:avLst/>
              </a:prstGeom>
              <a:blipFill>
                <a:blip r:embed="rId11"/>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583A0738-3E9F-A34D-A170-0AFEA42BF08E}"/>
              </a:ext>
            </a:extLst>
          </p:cNvPr>
          <p:cNvCxnSpPr>
            <a:cxnSpLocks/>
          </p:cNvCxnSpPr>
          <p:nvPr/>
        </p:nvCxnSpPr>
        <p:spPr>
          <a:xfrm>
            <a:off x="5981520" y="4210010"/>
            <a:ext cx="0" cy="452888"/>
          </a:xfrm>
          <a:prstGeom prst="line">
            <a:avLst/>
          </a:prstGeom>
          <a:ln w="12700">
            <a:prstDash val="sysDot"/>
          </a:ln>
        </p:spPr>
        <p:style>
          <a:lnRef idx="1">
            <a:schemeClr val="accent1"/>
          </a:lnRef>
          <a:fillRef idx="0">
            <a:schemeClr val="accent1"/>
          </a:fillRef>
          <a:effectRef idx="0">
            <a:schemeClr val="accent1"/>
          </a:effectRef>
          <a:fontRef idx="minor">
            <a:schemeClr val="tx1"/>
          </a:fontRef>
        </p:style>
      </p:cxnSp>
      <p:pic>
        <p:nvPicPr>
          <p:cNvPr id="27" name="Picture 26" descr="A screenshot of a cell phone&#10;&#10;Description automatically generated">
            <a:extLst>
              <a:ext uri="{FF2B5EF4-FFF2-40B4-BE49-F238E27FC236}">
                <a16:creationId xmlns:a16="http://schemas.microsoft.com/office/drawing/2014/main" id="{61114141-0C1D-B64A-8985-CAA83814DAC8}"/>
              </a:ext>
            </a:extLst>
          </p:cNvPr>
          <p:cNvPicPr>
            <a:picLocks noChangeAspect="1"/>
          </p:cNvPicPr>
          <p:nvPr/>
        </p:nvPicPr>
        <p:blipFill rotWithShape="1">
          <a:blip r:embed="rId8">
            <a:duotone>
              <a:prstClr val="black"/>
              <a:srgbClr val="ED7D31">
                <a:tint val="45000"/>
                <a:satMod val="400000"/>
              </a:srgbClr>
            </a:duotone>
            <a:extLst>
              <a:ext uri="{BEBA8EAE-BF5A-486C-A8C5-ECC9F3942E4B}">
                <a14:imgProps xmlns:a14="http://schemas.microsoft.com/office/drawing/2010/main">
                  <a14:imgLayer r:embed="rId12">
                    <a14:imgEffect>
                      <a14:backgroundRemoval t="1245" b="87298" l="9923" r="89981">
                        <a14:foregroundMark x1="62620" y1="84433" x2="62620" y2="84433"/>
                        <a14:foregroundMark x1="81696" y1="87422" x2="81696" y2="87422"/>
                        <a14:foregroundMark x1="47688" y1="8219" x2="47688" y2="8219"/>
                        <a14:foregroundMark x1="48073" y1="2864" x2="48073" y2="2864"/>
                        <a14:foregroundMark x1="48459" y1="1494" x2="48459" y2="1494"/>
                        <a14:foregroundMark x1="49133" y1="2366" x2="49133" y2="2366"/>
                        <a14:foregroundMark x1="48651" y1="1868" x2="48651" y2="1868"/>
                        <a14:foregroundMark x1="48844" y1="1494" x2="48844" y2="1494"/>
                        <a14:foregroundMark x1="49326" y1="1245" x2="49326" y2="1245"/>
                        <a14:foregroundMark x1="44123" y1="7597" x2="44123" y2="7597"/>
                        <a14:foregroundMark x1="43931" y1="6974" x2="43931" y2="6974"/>
                      </a14:backgroundRemoval>
                    </a14:imgEffect>
                    <a14:imgEffect>
                      <a14:saturation sat="400000"/>
                    </a14:imgEffect>
                  </a14:imgLayer>
                </a14:imgProps>
              </a:ext>
            </a:extLst>
          </a:blip>
          <a:srcRect l="14269" b="10043"/>
          <a:stretch/>
        </p:blipFill>
        <p:spPr>
          <a:xfrm>
            <a:off x="5988664" y="1816085"/>
            <a:ext cx="2946514" cy="2388826"/>
          </a:xfrm>
          <a:prstGeom prst="rect">
            <a:avLst/>
          </a:prstGeom>
          <a:ln>
            <a:noFill/>
          </a:ln>
        </p:spPr>
      </p:pic>
    </p:spTree>
    <p:extLst>
      <p:ext uri="{BB962C8B-B14F-4D97-AF65-F5344CB8AC3E}">
        <p14:creationId xmlns:p14="http://schemas.microsoft.com/office/powerpoint/2010/main" val="178331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Effect transition="in" filter="fade">
                                      <p:cBhvr>
                                        <p:cTn id="11" dur="500"/>
                                        <p:tgtEl>
                                          <p:spTgt spid="7">
                                            <p:txEl>
                                              <p:pRg st="3" end="3"/>
                                            </p:txEl>
                                          </p:spTgt>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2"/>
                                        </p:tgtEl>
                                      </p:cBhvr>
                                    </p:animEffect>
                                    <p:set>
                                      <p:cBhvr>
                                        <p:cTn id="31" dur="1" fill="hold">
                                          <p:stCondLst>
                                            <p:cond delay="499"/>
                                          </p:stCondLst>
                                        </p:cTn>
                                        <p:tgtEl>
                                          <p:spTgt spid="2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7"/>
                                        </p:tgtEl>
                                      </p:cBhvr>
                                    </p:animEffect>
                                    <p:set>
                                      <p:cBhvr>
                                        <p:cTn id="34" dur="1" fill="hold">
                                          <p:stCondLst>
                                            <p:cond delay="499"/>
                                          </p:stCondLst>
                                        </p:cTn>
                                        <p:tgtEl>
                                          <p:spTgt spid="2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6" end="6"/>
                                            </p:txEl>
                                          </p:spTgt>
                                        </p:tgtEl>
                                        <p:attrNameLst>
                                          <p:attrName>style.visibility</p:attrName>
                                        </p:attrNameLst>
                                      </p:cBhvr>
                                      <p:to>
                                        <p:strVal val="visible"/>
                                      </p:to>
                                    </p:set>
                                    <p:animEffect transition="in" filter="fade">
                                      <p:cBhvr>
                                        <p:cTn id="39" dur="500"/>
                                        <p:tgtEl>
                                          <p:spTgt spid="7">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xEl>
                                              <p:pRg st="7" end="7"/>
                                            </p:txEl>
                                          </p:spTgt>
                                        </p:tgtEl>
                                        <p:attrNameLst>
                                          <p:attrName>style.visibility</p:attrName>
                                        </p:attrNameLst>
                                      </p:cBhvr>
                                      <p:to>
                                        <p:strVal val="visible"/>
                                      </p:to>
                                    </p:set>
                                    <p:animEffect transition="in" filter="fade">
                                      <p:cBhvr>
                                        <p:cTn id="55"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1"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74EC-C872-7049-8BE1-7F8F5DCE5CA8}"/>
              </a:ext>
            </a:extLst>
          </p:cNvPr>
          <p:cNvSpPr>
            <a:spLocks noGrp="1"/>
          </p:cNvSpPr>
          <p:nvPr>
            <p:ph type="title"/>
          </p:nvPr>
        </p:nvSpPr>
        <p:spPr/>
        <p:txBody>
          <a:bodyPr/>
          <a:lstStyle/>
          <a:p>
            <a:r>
              <a:rPr lang="en-US" dirty="0"/>
              <a:t>2</a:t>
            </a:r>
            <a:r>
              <a:rPr lang="en-US" baseline="30000" dirty="0"/>
              <a:t>nd</a:t>
            </a:r>
            <a:r>
              <a:rPr lang="en-US" dirty="0"/>
              <a:t> Intermediate Summary</a:t>
            </a:r>
          </a:p>
        </p:txBody>
      </p:sp>
      <p:sp>
        <p:nvSpPr>
          <p:cNvPr id="3" name="Content Placeholder 2">
            <a:extLst>
              <a:ext uri="{FF2B5EF4-FFF2-40B4-BE49-F238E27FC236}">
                <a16:creationId xmlns:a16="http://schemas.microsoft.com/office/drawing/2014/main" id="{77472D1C-3A32-C047-84BB-0A8FD29286FC}"/>
              </a:ext>
            </a:extLst>
          </p:cNvPr>
          <p:cNvSpPr>
            <a:spLocks noGrp="1"/>
          </p:cNvSpPr>
          <p:nvPr>
            <p:ph idx="1"/>
          </p:nvPr>
        </p:nvSpPr>
        <p:spPr>
          <a:xfrm>
            <a:off x="628650" y="1369219"/>
            <a:ext cx="7779181" cy="835205"/>
          </a:xfrm>
        </p:spPr>
        <p:txBody>
          <a:bodyPr>
            <a:normAutofit/>
          </a:bodyPr>
          <a:lstStyle/>
          <a:p>
            <a:r>
              <a:rPr lang="en-US" sz="1800" dirty="0"/>
              <a:t>It’s much more intuitive to work with the </a:t>
            </a:r>
            <a:r>
              <a:rPr lang="en-US" sz="1800" b="1" dirty="0"/>
              <a:t>probability of hypotheses</a:t>
            </a:r>
            <a:r>
              <a:rPr lang="en-US" sz="1800" dirty="0"/>
              <a:t>. </a:t>
            </a:r>
          </a:p>
          <a:p>
            <a:pPr lvl="1"/>
            <a:r>
              <a:rPr lang="en-US" sz="1600" b="1" dirty="0"/>
              <a:t>Easier</a:t>
            </a:r>
            <a:r>
              <a:rPr lang="en-US" sz="1600" dirty="0"/>
              <a:t> to </a:t>
            </a:r>
            <a:r>
              <a:rPr lang="en-US" sz="1600" b="1" dirty="0"/>
              <a:t>interpret</a:t>
            </a:r>
            <a:r>
              <a:rPr lang="en-US" sz="1600" dirty="0"/>
              <a:t> </a:t>
            </a:r>
            <a:r>
              <a:rPr lang="en-US" sz="1600" dirty="0">
                <a:sym typeface="Wingdings" pitchFamily="2" charset="2"/>
              </a:rPr>
              <a:t> less ambiguous. </a:t>
            </a:r>
          </a:p>
          <a:p>
            <a:pPr lvl="1"/>
            <a:endParaRPr lang="en-US" sz="1500" dirty="0"/>
          </a:p>
          <a:p>
            <a:endParaRPr lang="en-US" sz="1800" dirty="0"/>
          </a:p>
        </p:txBody>
      </p:sp>
      <p:grpSp>
        <p:nvGrpSpPr>
          <p:cNvPr id="12" name="Group 11">
            <a:extLst>
              <a:ext uri="{FF2B5EF4-FFF2-40B4-BE49-F238E27FC236}">
                <a16:creationId xmlns:a16="http://schemas.microsoft.com/office/drawing/2014/main" id="{58A14A0E-D2E8-BB43-828C-E7CEF70C06D6}"/>
              </a:ext>
            </a:extLst>
          </p:cNvPr>
          <p:cNvGrpSpPr/>
          <p:nvPr/>
        </p:nvGrpSpPr>
        <p:grpSpPr>
          <a:xfrm>
            <a:off x="4987937" y="2380160"/>
            <a:ext cx="3640622" cy="2211367"/>
            <a:chOff x="1789654" y="1380811"/>
            <a:chExt cx="5334001" cy="2908738"/>
          </a:xfrm>
        </p:grpSpPr>
        <p:sp>
          <p:nvSpPr>
            <p:cNvPr id="4" name="Rectangle 3">
              <a:extLst>
                <a:ext uri="{FF2B5EF4-FFF2-40B4-BE49-F238E27FC236}">
                  <a16:creationId xmlns:a16="http://schemas.microsoft.com/office/drawing/2014/main" id="{551087A0-6C44-7841-9813-4DBF19C72289}"/>
                </a:ext>
              </a:extLst>
            </p:cNvPr>
            <p:cNvSpPr/>
            <p:nvPr/>
          </p:nvSpPr>
          <p:spPr>
            <a:xfrm>
              <a:off x="3550128"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Frequentist</a:t>
              </a:r>
            </a:p>
          </p:txBody>
        </p:sp>
        <p:sp>
          <p:nvSpPr>
            <p:cNvPr id="5" name="Rectangle 4">
              <a:extLst>
                <a:ext uri="{FF2B5EF4-FFF2-40B4-BE49-F238E27FC236}">
                  <a16:creationId xmlns:a16="http://schemas.microsoft.com/office/drawing/2014/main" id="{D6D72197-DBA7-EB4D-976A-22BA37830E34}"/>
                </a:ext>
              </a:extLst>
            </p:cNvPr>
            <p:cNvSpPr/>
            <p:nvPr/>
          </p:nvSpPr>
          <p:spPr>
            <a:xfrm>
              <a:off x="5496740"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Bayesian</a:t>
              </a:r>
            </a:p>
          </p:txBody>
        </p:sp>
        <p:sp>
          <p:nvSpPr>
            <p:cNvPr id="6" name="Rectangle 5">
              <a:extLst>
                <a:ext uri="{FF2B5EF4-FFF2-40B4-BE49-F238E27FC236}">
                  <a16:creationId xmlns:a16="http://schemas.microsoft.com/office/drawing/2014/main" id="{1F7FF665-482E-4D4B-8A9E-B9633DA90749}"/>
                </a:ext>
              </a:extLst>
            </p:cNvPr>
            <p:cNvSpPr/>
            <p:nvPr/>
          </p:nvSpPr>
          <p:spPr>
            <a:xfrm>
              <a:off x="1789655" y="2293966"/>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Binary Decision</a:t>
              </a:r>
            </a:p>
          </p:txBody>
        </p:sp>
        <p:sp>
          <p:nvSpPr>
            <p:cNvPr id="7" name="Rectangle 6">
              <a:extLst>
                <a:ext uri="{FF2B5EF4-FFF2-40B4-BE49-F238E27FC236}">
                  <a16:creationId xmlns:a16="http://schemas.microsoft.com/office/drawing/2014/main" id="{677B86EA-D274-EE44-94DB-961689A459EF}"/>
                </a:ext>
              </a:extLst>
            </p:cNvPr>
            <p:cNvSpPr/>
            <p:nvPr/>
          </p:nvSpPr>
          <p:spPr>
            <a:xfrm>
              <a:off x="1789654" y="3392411"/>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Uncertainty Estimations</a:t>
              </a:r>
            </a:p>
          </p:txBody>
        </p:sp>
        <p:sp>
          <p:nvSpPr>
            <p:cNvPr id="8" name="Rectangle 7">
              <a:extLst>
                <a:ext uri="{FF2B5EF4-FFF2-40B4-BE49-F238E27FC236}">
                  <a16:creationId xmlns:a16="http://schemas.microsoft.com/office/drawing/2014/main" id="{B42F3E2E-58B5-0E4C-8212-DC76DA9CB59B}"/>
                </a:ext>
              </a:extLst>
            </p:cNvPr>
            <p:cNvSpPr/>
            <p:nvPr/>
          </p:nvSpPr>
          <p:spPr>
            <a:xfrm>
              <a:off x="3363993" y="2228630"/>
              <a:ext cx="1813051" cy="962474"/>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Null-Hypothesis Significance Test</a:t>
              </a:r>
            </a:p>
          </p:txBody>
        </p:sp>
        <p:sp>
          <p:nvSpPr>
            <p:cNvPr id="9" name="Rectangle 8">
              <a:extLst>
                <a:ext uri="{FF2B5EF4-FFF2-40B4-BE49-F238E27FC236}">
                  <a16:creationId xmlns:a16="http://schemas.microsoft.com/office/drawing/2014/main" id="{F1628FE8-5796-4047-98A2-630835876A08}"/>
                </a:ext>
              </a:extLst>
            </p:cNvPr>
            <p:cNvSpPr/>
            <p:nvPr/>
          </p:nvSpPr>
          <p:spPr>
            <a:xfrm>
              <a:off x="5310604" y="2228630"/>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Bayes Factor</a:t>
              </a:r>
            </a:p>
          </p:txBody>
        </p:sp>
        <p:sp>
          <p:nvSpPr>
            <p:cNvPr id="10" name="Rectangle 9">
              <a:extLst>
                <a:ext uri="{FF2B5EF4-FFF2-40B4-BE49-F238E27FC236}">
                  <a16:creationId xmlns:a16="http://schemas.microsoft.com/office/drawing/2014/main" id="{43860846-9362-D445-B25C-7FF62EBCFD85}"/>
                </a:ext>
              </a:extLst>
            </p:cNvPr>
            <p:cNvSpPr/>
            <p:nvPr/>
          </p:nvSpPr>
          <p:spPr>
            <a:xfrm>
              <a:off x="3363993" y="3327075"/>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Confidence Interval</a:t>
              </a:r>
            </a:p>
          </p:txBody>
        </p:sp>
        <p:sp>
          <p:nvSpPr>
            <p:cNvPr id="11" name="Rectangle 10">
              <a:extLst>
                <a:ext uri="{FF2B5EF4-FFF2-40B4-BE49-F238E27FC236}">
                  <a16:creationId xmlns:a16="http://schemas.microsoft.com/office/drawing/2014/main" id="{3D4A8724-E884-6A4B-A829-2BAA68E6BB57}"/>
                </a:ext>
              </a:extLst>
            </p:cNvPr>
            <p:cNvSpPr/>
            <p:nvPr/>
          </p:nvSpPr>
          <p:spPr>
            <a:xfrm>
              <a:off x="5310604" y="3327075"/>
              <a:ext cx="1813051" cy="962474"/>
            </a:xfrm>
            <a:prstGeom prst="rect">
              <a:avLst/>
            </a:prstGeom>
            <a:solidFill>
              <a:srgbClr val="C5D9FF"/>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Posterior Intervals</a:t>
              </a:r>
            </a:p>
          </p:txBody>
        </p:sp>
      </p:grpSp>
      <p:sp>
        <p:nvSpPr>
          <p:cNvPr id="13" name="Rectangle 12">
            <a:extLst>
              <a:ext uri="{FF2B5EF4-FFF2-40B4-BE49-F238E27FC236}">
                <a16:creationId xmlns:a16="http://schemas.microsoft.com/office/drawing/2014/main" id="{D197855B-CF44-0748-9F10-36946ADAB46A}"/>
              </a:ext>
            </a:extLst>
          </p:cNvPr>
          <p:cNvSpPr/>
          <p:nvPr/>
        </p:nvSpPr>
        <p:spPr>
          <a:xfrm>
            <a:off x="620713" y="1861376"/>
            <a:ext cx="4254291" cy="2585323"/>
          </a:xfrm>
          <a:prstGeom prst="rect">
            <a:avLst/>
          </a:prstGeom>
        </p:spPr>
        <p:txBody>
          <a:bodyPr wrap="square">
            <a:spAutoFit/>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Provides a </a:t>
            </a:r>
            <a:r>
              <a:rPr lang="en-US" b="1" dirty="0"/>
              <a:t>flexible</a:t>
            </a:r>
            <a:r>
              <a:rPr lang="en-US" dirty="0"/>
              <a:t> framework</a:t>
            </a:r>
          </a:p>
          <a:p>
            <a:pPr marL="628650" lvl="1" indent="-171450">
              <a:buFont typeface="Arial" panose="020B0604020202020204" pitchFamily="34" charset="0"/>
              <a:buChar char="•"/>
            </a:pPr>
            <a:r>
              <a:rPr lang="en-US" dirty="0"/>
              <a:t>E.g., </a:t>
            </a:r>
            <a:r>
              <a:rPr lang="en-US" b="1" dirty="0"/>
              <a:t>margin of superiority</a:t>
            </a:r>
            <a:r>
              <a:rPr lang="en-US" dirty="0"/>
              <a:t> could incorporated in the definition of hypotheses. </a:t>
            </a:r>
            <a:endParaRPr lang="en" dirty="0"/>
          </a:p>
          <a:p>
            <a:endParaRPr lang="en-US" b="1" dirty="0"/>
          </a:p>
          <a:p>
            <a:pPr marL="171450" indent="-171450">
              <a:buFont typeface="Arial" panose="020B0604020202020204" pitchFamily="34" charset="0"/>
              <a:buChar char="•"/>
            </a:pPr>
            <a:r>
              <a:rPr lang="en-US" dirty="0"/>
              <a:t>This does not encourage </a:t>
            </a:r>
            <a:r>
              <a:rPr lang="en-US" b="1" dirty="0"/>
              <a:t>binary</a:t>
            </a:r>
            <a:r>
              <a:rPr lang="en-US" dirty="0"/>
              <a:t> decision-making. </a:t>
            </a:r>
          </a:p>
          <a:p>
            <a:endParaRPr lang="en-US" dirty="0"/>
          </a:p>
        </p:txBody>
      </p:sp>
      <p:sp>
        <p:nvSpPr>
          <p:cNvPr id="14" name="Slide Number Placeholder 13">
            <a:extLst>
              <a:ext uri="{FF2B5EF4-FFF2-40B4-BE49-F238E27FC236}">
                <a16:creationId xmlns:a16="http://schemas.microsoft.com/office/drawing/2014/main" id="{0B01A02C-2649-0C4A-B502-35C0B94BD4D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268548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500"/>
                                        <p:tgtEl>
                                          <p:spTgt spid="1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fade">
                                      <p:cBhvr>
                                        <p:cTn id="18" dur="500"/>
                                        <p:tgtEl>
                                          <p:spTgt spid="1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fade">
                                      <p:cBhvr>
                                        <p:cTn id="23"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6224B8-2D98-C940-B0F6-ECE3549EDB1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5" name="Title 4">
            <a:extLst>
              <a:ext uri="{FF2B5EF4-FFF2-40B4-BE49-F238E27FC236}">
                <a16:creationId xmlns:a16="http://schemas.microsoft.com/office/drawing/2014/main" id="{5E7D70CB-54DC-0B40-82A1-DBCA6B358543}"/>
              </a:ext>
            </a:extLst>
          </p:cNvPr>
          <p:cNvSpPr>
            <a:spLocks noGrp="1"/>
          </p:cNvSpPr>
          <p:nvPr>
            <p:ph type="title"/>
          </p:nvPr>
        </p:nvSpPr>
        <p:spPr/>
        <p:txBody>
          <a:bodyPr>
            <a:normAutofit fontScale="90000"/>
          </a:bodyPr>
          <a:lstStyle/>
          <a:p>
            <a:r>
              <a:rPr lang="en-US" sz="2200" dirty="0"/>
              <a:t>Final Section: </a:t>
            </a:r>
            <a:br>
              <a:rPr lang="en-US" sz="2200" dirty="0"/>
            </a:br>
            <a:r>
              <a:rPr lang="en-US" dirty="0"/>
              <a:t>Common Practices, Comparisons and Suggestions</a:t>
            </a:r>
          </a:p>
        </p:txBody>
      </p:sp>
      <p:grpSp>
        <p:nvGrpSpPr>
          <p:cNvPr id="15" name="Group 14">
            <a:extLst>
              <a:ext uri="{FF2B5EF4-FFF2-40B4-BE49-F238E27FC236}">
                <a16:creationId xmlns:a16="http://schemas.microsoft.com/office/drawing/2014/main" id="{2A826FDF-D387-9449-B546-A48EF9DE48EE}"/>
              </a:ext>
            </a:extLst>
          </p:cNvPr>
          <p:cNvGrpSpPr/>
          <p:nvPr/>
        </p:nvGrpSpPr>
        <p:grpSpPr>
          <a:xfrm>
            <a:off x="1977391" y="1936985"/>
            <a:ext cx="5474970" cy="2716781"/>
            <a:chOff x="1200150" y="1380811"/>
            <a:chExt cx="5923505" cy="2908738"/>
          </a:xfrm>
        </p:grpSpPr>
        <p:sp>
          <p:nvSpPr>
            <p:cNvPr id="2" name="Rectangle 1">
              <a:extLst>
                <a:ext uri="{FF2B5EF4-FFF2-40B4-BE49-F238E27FC236}">
                  <a16:creationId xmlns:a16="http://schemas.microsoft.com/office/drawing/2014/main" id="{B3C37AE1-3D8A-1E4C-ACD4-2E63FAED5ADA}"/>
                </a:ext>
              </a:extLst>
            </p:cNvPr>
            <p:cNvSpPr/>
            <p:nvPr/>
          </p:nvSpPr>
          <p:spPr>
            <a:xfrm>
              <a:off x="3550128"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Frequentist</a:t>
              </a:r>
            </a:p>
          </p:txBody>
        </p:sp>
        <p:sp>
          <p:nvSpPr>
            <p:cNvPr id="6" name="Rectangle 5">
              <a:extLst>
                <a:ext uri="{FF2B5EF4-FFF2-40B4-BE49-F238E27FC236}">
                  <a16:creationId xmlns:a16="http://schemas.microsoft.com/office/drawing/2014/main" id="{A43B1CF7-E6D7-6D40-A5B6-AC44B6E1E953}"/>
                </a:ext>
              </a:extLst>
            </p:cNvPr>
            <p:cNvSpPr/>
            <p:nvPr/>
          </p:nvSpPr>
          <p:spPr>
            <a:xfrm>
              <a:off x="5496740"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Bayesian</a:t>
              </a:r>
            </a:p>
          </p:txBody>
        </p:sp>
        <p:sp>
          <p:nvSpPr>
            <p:cNvPr id="7" name="Rectangle 6">
              <a:extLst>
                <a:ext uri="{FF2B5EF4-FFF2-40B4-BE49-F238E27FC236}">
                  <a16:creationId xmlns:a16="http://schemas.microsoft.com/office/drawing/2014/main" id="{676FDFE0-EC08-6A44-B7EA-8F326F598306}"/>
                </a:ext>
              </a:extLst>
            </p:cNvPr>
            <p:cNvSpPr/>
            <p:nvPr/>
          </p:nvSpPr>
          <p:spPr>
            <a:xfrm>
              <a:off x="1200151" y="2293966"/>
              <a:ext cx="2030282"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Binary/Categorical Decisions</a:t>
              </a:r>
            </a:p>
          </p:txBody>
        </p:sp>
        <p:sp>
          <p:nvSpPr>
            <p:cNvPr id="8" name="Rectangle 7">
              <a:extLst>
                <a:ext uri="{FF2B5EF4-FFF2-40B4-BE49-F238E27FC236}">
                  <a16:creationId xmlns:a16="http://schemas.microsoft.com/office/drawing/2014/main" id="{F30EF217-77E7-5F44-B187-46ECB411593D}"/>
                </a:ext>
              </a:extLst>
            </p:cNvPr>
            <p:cNvSpPr/>
            <p:nvPr/>
          </p:nvSpPr>
          <p:spPr>
            <a:xfrm>
              <a:off x="1200150" y="3392411"/>
              <a:ext cx="2030282"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Uncertainty Estimations</a:t>
              </a:r>
            </a:p>
          </p:txBody>
        </p:sp>
        <p:sp>
          <p:nvSpPr>
            <p:cNvPr id="9" name="Rectangle 8">
              <a:extLst>
                <a:ext uri="{FF2B5EF4-FFF2-40B4-BE49-F238E27FC236}">
                  <a16:creationId xmlns:a16="http://schemas.microsoft.com/office/drawing/2014/main" id="{3DCA5861-9473-2E4F-91D6-A35B649AC859}"/>
                </a:ext>
              </a:extLst>
            </p:cNvPr>
            <p:cNvSpPr/>
            <p:nvPr/>
          </p:nvSpPr>
          <p:spPr>
            <a:xfrm>
              <a:off x="3363993" y="2228630"/>
              <a:ext cx="1813051" cy="96247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Null-Hypothesis Significance Test</a:t>
              </a:r>
            </a:p>
          </p:txBody>
        </p:sp>
        <p:sp>
          <p:nvSpPr>
            <p:cNvPr id="10" name="Rectangle 9">
              <a:extLst>
                <a:ext uri="{FF2B5EF4-FFF2-40B4-BE49-F238E27FC236}">
                  <a16:creationId xmlns:a16="http://schemas.microsoft.com/office/drawing/2014/main" id="{88390A33-4C13-0A49-A765-C04FCEF5B5BF}"/>
                </a:ext>
              </a:extLst>
            </p:cNvPr>
            <p:cNvSpPr/>
            <p:nvPr/>
          </p:nvSpPr>
          <p:spPr>
            <a:xfrm>
              <a:off x="5310604" y="2228630"/>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Bayes Factor</a:t>
              </a:r>
            </a:p>
          </p:txBody>
        </p:sp>
        <p:sp>
          <p:nvSpPr>
            <p:cNvPr id="11" name="Rectangle 10">
              <a:extLst>
                <a:ext uri="{FF2B5EF4-FFF2-40B4-BE49-F238E27FC236}">
                  <a16:creationId xmlns:a16="http://schemas.microsoft.com/office/drawing/2014/main" id="{C4B1087C-B2FE-CE44-826F-AE62BAE15C75}"/>
                </a:ext>
              </a:extLst>
            </p:cNvPr>
            <p:cNvSpPr/>
            <p:nvPr/>
          </p:nvSpPr>
          <p:spPr>
            <a:xfrm>
              <a:off x="3363993" y="3327075"/>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Confidence Interval</a:t>
              </a:r>
            </a:p>
          </p:txBody>
        </p:sp>
        <p:sp>
          <p:nvSpPr>
            <p:cNvPr id="12" name="Rectangle 11">
              <a:extLst>
                <a:ext uri="{FF2B5EF4-FFF2-40B4-BE49-F238E27FC236}">
                  <a16:creationId xmlns:a16="http://schemas.microsoft.com/office/drawing/2014/main" id="{3FEE0507-83F4-4F4C-99F0-880C3D7CCD17}"/>
                </a:ext>
              </a:extLst>
            </p:cNvPr>
            <p:cNvSpPr/>
            <p:nvPr/>
          </p:nvSpPr>
          <p:spPr>
            <a:xfrm>
              <a:off x="5310604" y="3327075"/>
              <a:ext cx="1813051" cy="96247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Posterior Intervals</a:t>
              </a:r>
            </a:p>
          </p:txBody>
        </p:sp>
        <p:sp>
          <p:nvSpPr>
            <p:cNvPr id="14" name="Quad Arrow 13">
              <a:extLst>
                <a:ext uri="{FF2B5EF4-FFF2-40B4-BE49-F238E27FC236}">
                  <a16:creationId xmlns:a16="http://schemas.microsoft.com/office/drawing/2014/main" id="{907A6A49-6A75-F348-AE4D-7BDA48A9632A}"/>
                </a:ext>
              </a:extLst>
            </p:cNvPr>
            <p:cNvSpPr/>
            <p:nvPr/>
          </p:nvSpPr>
          <p:spPr>
            <a:xfrm rot="2650734">
              <a:off x="4786638" y="2813638"/>
              <a:ext cx="914374" cy="948648"/>
            </a:xfrm>
            <a:prstGeom prst="quadArrow">
              <a:avLst>
                <a:gd name="adj1" fmla="val 11602"/>
                <a:gd name="adj2" fmla="val 12124"/>
                <a:gd name="adj3" fmla="val 22500"/>
              </a:avLst>
            </a:prstGeom>
            <a:solidFill>
              <a:srgbClr val="FF1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Tree>
    <p:extLst>
      <p:ext uri="{BB962C8B-B14F-4D97-AF65-F5344CB8AC3E}">
        <p14:creationId xmlns:p14="http://schemas.microsoft.com/office/powerpoint/2010/main" val="568445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7EB0-70EC-1148-92E6-108A54A4F755}"/>
              </a:ext>
            </a:extLst>
          </p:cNvPr>
          <p:cNvSpPr>
            <a:spLocks noGrp="1"/>
          </p:cNvSpPr>
          <p:nvPr>
            <p:ph type="title"/>
          </p:nvPr>
        </p:nvSpPr>
        <p:spPr/>
        <p:txBody>
          <a:bodyPr/>
          <a:lstStyle/>
          <a:p>
            <a:r>
              <a:rPr lang="en-US" dirty="0"/>
              <a:t>Survey of the NLP Community</a:t>
            </a:r>
          </a:p>
        </p:txBody>
      </p:sp>
      <p:sp>
        <p:nvSpPr>
          <p:cNvPr id="3" name="Content Placeholder 2">
            <a:extLst>
              <a:ext uri="{FF2B5EF4-FFF2-40B4-BE49-F238E27FC236}">
                <a16:creationId xmlns:a16="http://schemas.microsoft.com/office/drawing/2014/main" id="{75FA0E35-CA48-9749-A8B7-98355A090D16}"/>
              </a:ext>
            </a:extLst>
          </p:cNvPr>
          <p:cNvSpPr>
            <a:spLocks noGrp="1"/>
          </p:cNvSpPr>
          <p:nvPr>
            <p:ph idx="1"/>
          </p:nvPr>
        </p:nvSpPr>
        <p:spPr>
          <a:xfrm>
            <a:off x="628650" y="1369219"/>
            <a:ext cx="7157067" cy="3263504"/>
          </a:xfrm>
        </p:spPr>
        <p:txBody>
          <a:bodyPr/>
          <a:lstStyle/>
          <a:p>
            <a:r>
              <a:rPr lang="en-US" dirty="0"/>
              <a:t>A questionnaire containing general and specific questions about significance assessment tools</a:t>
            </a:r>
          </a:p>
          <a:p>
            <a:r>
              <a:rPr lang="en-US" dirty="0"/>
              <a:t>Sent it to over 400 researchers randomly selected from ACL’18 proceedings </a:t>
            </a:r>
          </a:p>
          <a:p>
            <a:r>
              <a:rPr lang="en-US" dirty="0"/>
              <a:t>~50 individuals responded </a:t>
            </a:r>
          </a:p>
        </p:txBody>
      </p:sp>
      <p:grpSp>
        <p:nvGrpSpPr>
          <p:cNvPr id="5" name="Group 4">
            <a:extLst>
              <a:ext uri="{FF2B5EF4-FFF2-40B4-BE49-F238E27FC236}">
                <a16:creationId xmlns:a16="http://schemas.microsoft.com/office/drawing/2014/main" id="{ED738506-612A-E745-A17B-5E796FFB74D3}"/>
              </a:ext>
            </a:extLst>
          </p:cNvPr>
          <p:cNvGrpSpPr/>
          <p:nvPr/>
        </p:nvGrpSpPr>
        <p:grpSpPr>
          <a:xfrm>
            <a:off x="3807429" y="3214764"/>
            <a:ext cx="5064968" cy="1709814"/>
            <a:chOff x="3807429" y="3214764"/>
            <a:chExt cx="5064968" cy="1709814"/>
          </a:xfrm>
        </p:grpSpPr>
        <p:pic>
          <p:nvPicPr>
            <p:cNvPr id="11" name="Picture 10" descr="A picture containing bird, tree, flower&#10;&#10;Description automatically generated">
              <a:extLst>
                <a:ext uri="{FF2B5EF4-FFF2-40B4-BE49-F238E27FC236}">
                  <a16:creationId xmlns:a16="http://schemas.microsoft.com/office/drawing/2014/main" id="{BB962D47-4E9D-8043-BF90-5A3757A9CB97}"/>
                </a:ext>
              </a:extLst>
            </p:cNvPr>
            <p:cNvPicPr>
              <a:picLocks noChangeAspect="1"/>
            </p:cNvPicPr>
            <p:nvPr/>
          </p:nvPicPr>
          <p:blipFill rotWithShape="1">
            <a:blip r:embed="rId3"/>
            <a:srcRect r="11255" b="6323"/>
            <a:stretch/>
          </p:blipFill>
          <p:spPr>
            <a:xfrm>
              <a:off x="3807429" y="3214764"/>
              <a:ext cx="5064968" cy="17098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a:extLst>
                <a:ext uri="{FF2B5EF4-FFF2-40B4-BE49-F238E27FC236}">
                  <a16:creationId xmlns:a16="http://schemas.microsoft.com/office/drawing/2014/main" id="{9FDF2D02-D3E4-D447-8407-51E0243C0EA5}"/>
                </a:ext>
              </a:extLst>
            </p:cNvPr>
            <p:cNvSpPr/>
            <p:nvPr/>
          </p:nvSpPr>
          <p:spPr>
            <a:xfrm>
              <a:off x="4378011" y="3312419"/>
              <a:ext cx="1615384" cy="1604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9112AF-ACE4-CB4B-89AD-42702348BC3D}"/>
                </a:ext>
              </a:extLst>
            </p:cNvPr>
            <p:cNvSpPr/>
            <p:nvPr/>
          </p:nvSpPr>
          <p:spPr>
            <a:xfrm>
              <a:off x="4378010" y="4465095"/>
              <a:ext cx="497150" cy="1604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4B70A068-09B7-F34A-B6BB-B4D7BB0799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295200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7EB0-70EC-1148-92E6-108A54A4F755}"/>
              </a:ext>
            </a:extLst>
          </p:cNvPr>
          <p:cNvSpPr>
            <a:spLocks noGrp="1"/>
          </p:cNvSpPr>
          <p:nvPr>
            <p:ph type="title"/>
          </p:nvPr>
        </p:nvSpPr>
        <p:spPr/>
        <p:txBody>
          <a:bodyPr/>
          <a:lstStyle/>
          <a:p>
            <a:r>
              <a:rPr lang="en-US" dirty="0"/>
              <a:t>Survey of the NLP Community</a:t>
            </a:r>
          </a:p>
        </p:txBody>
      </p:sp>
      <p:sp>
        <p:nvSpPr>
          <p:cNvPr id="3" name="Content Placeholder 2">
            <a:extLst>
              <a:ext uri="{FF2B5EF4-FFF2-40B4-BE49-F238E27FC236}">
                <a16:creationId xmlns:a16="http://schemas.microsoft.com/office/drawing/2014/main" id="{75FA0E35-CA48-9749-A8B7-98355A090D16}"/>
              </a:ext>
            </a:extLst>
          </p:cNvPr>
          <p:cNvSpPr>
            <a:spLocks noGrp="1"/>
          </p:cNvSpPr>
          <p:nvPr>
            <p:ph idx="1"/>
          </p:nvPr>
        </p:nvSpPr>
        <p:spPr/>
        <p:txBody>
          <a:bodyPr>
            <a:normAutofit/>
          </a:bodyPr>
          <a:lstStyle/>
          <a:p>
            <a:r>
              <a:rPr lang="en-US" sz="1800" i="1" dirty="0"/>
              <a:t>“I have learned about statistical hypothesis testing/assessment (via taking classes or reading it from other places).”</a:t>
            </a:r>
          </a:p>
        </p:txBody>
      </p:sp>
      <p:pic>
        <p:nvPicPr>
          <p:cNvPr id="5" name="Picture 4" descr="A close up of a logo&#10;&#10;Description automatically generated">
            <a:extLst>
              <a:ext uri="{FF2B5EF4-FFF2-40B4-BE49-F238E27FC236}">
                <a16:creationId xmlns:a16="http://schemas.microsoft.com/office/drawing/2014/main" id="{07D95873-AE4F-5F48-BF3B-50A2307D62A7}"/>
              </a:ext>
            </a:extLst>
          </p:cNvPr>
          <p:cNvPicPr>
            <a:picLocks noChangeAspect="1"/>
          </p:cNvPicPr>
          <p:nvPr/>
        </p:nvPicPr>
        <p:blipFill>
          <a:blip r:embed="rId3"/>
          <a:stretch>
            <a:fillRect/>
          </a:stretch>
        </p:blipFill>
        <p:spPr>
          <a:xfrm>
            <a:off x="2548854" y="2281727"/>
            <a:ext cx="2023146" cy="2095144"/>
          </a:xfrm>
          <a:prstGeom prst="rect">
            <a:avLst/>
          </a:prstGeom>
        </p:spPr>
      </p:pic>
      <p:pic>
        <p:nvPicPr>
          <p:cNvPr id="7" name="Picture 6" descr="A picture containing knife&#10;&#10;Description automatically generated">
            <a:extLst>
              <a:ext uri="{FF2B5EF4-FFF2-40B4-BE49-F238E27FC236}">
                <a16:creationId xmlns:a16="http://schemas.microsoft.com/office/drawing/2014/main" id="{8F41F516-19B1-7746-B428-6ACDE0A5ED75}"/>
              </a:ext>
            </a:extLst>
          </p:cNvPr>
          <p:cNvPicPr>
            <a:picLocks noChangeAspect="1"/>
          </p:cNvPicPr>
          <p:nvPr/>
        </p:nvPicPr>
        <p:blipFill>
          <a:blip r:embed="rId4"/>
          <a:stretch>
            <a:fillRect/>
          </a:stretch>
        </p:blipFill>
        <p:spPr>
          <a:xfrm>
            <a:off x="4930922" y="2843867"/>
            <a:ext cx="2217931" cy="924887"/>
          </a:xfrm>
          <a:prstGeom prst="rect">
            <a:avLst/>
          </a:prstGeom>
        </p:spPr>
      </p:pic>
      <p:sp>
        <p:nvSpPr>
          <p:cNvPr id="4" name="Slide Number Placeholder 3">
            <a:extLst>
              <a:ext uri="{FF2B5EF4-FFF2-40B4-BE49-F238E27FC236}">
                <a16:creationId xmlns:a16="http://schemas.microsoft.com/office/drawing/2014/main" id="{3C5510A3-866C-0449-B0BF-E48F570A870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263324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A4DDE-A462-3A44-96F0-E381BF69E928}"/>
              </a:ext>
            </a:extLst>
          </p:cNvPr>
          <p:cNvSpPr>
            <a:spLocks noGrp="1"/>
          </p:cNvSpPr>
          <p:nvPr>
            <p:ph type="title"/>
          </p:nvPr>
        </p:nvSpPr>
        <p:spPr/>
        <p:txBody>
          <a:bodyPr/>
          <a:lstStyle/>
          <a:p>
            <a:r>
              <a:rPr lang="en-US" dirty="0"/>
              <a:t>Participants in Our Survey</a:t>
            </a:r>
          </a:p>
        </p:txBody>
      </p:sp>
      <p:sp>
        <p:nvSpPr>
          <p:cNvPr id="4" name="Content Placeholder 3">
            <a:extLst>
              <a:ext uri="{FF2B5EF4-FFF2-40B4-BE49-F238E27FC236}">
                <a16:creationId xmlns:a16="http://schemas.microsoft.com/office/drawing/2014/main" id="{C2756FD7-377D-C34C-AB54-50F91FF58631}"/>
              </a:ext>
            </a:extLst>
          </p:cNvPr>
          <p:cNvSpPr>
            <a:spLocks noGrp="1"/>
          </p:cNvSpPr>
          <p:nvPr>
            <p:ph idx="1"/>
          </p:nvPr>
        </p:nvSpPr>
        <p:spPr/>
        <p:txBody>
          <a:bodyPr>
            <a:normAutofit/>
          </a:bodyPr>
          <a:lstStyle/>
          <a:p>
            <a:r>
              <a:rPr lang="en-US" sz="1800" i="1" dirty="0"/>
              <a:t>“I have used "hypothesis testing" in the past (in a homework, a paper, etc.)”</a:t>
            </a:r>
          </a:p>
        </p:txBody>
      </p:sp>
      <p:pic>
        <p:nvPicPr>
          <p:cNvPr id="7" name="Picture 6" descr="A close up of a logo&#10;&#10;Description automatically generated">
            <a:extLst>
              <a:ext uri="{FF2B5EF4-FFF2-40B4-BE49-F238E27FC236}">
                <a16:creationId xmlns:a16="http://schemas.microsoft.com/office/drawing/2014/main" id="{DA999EFA-E1A0-5A41-9B8A-663D063001D1}"/>
              </a:ext>
            </a:extLst>
          </p:cNvPr>
          <p:cNvPicPr>
            <a:picLocks noChangeAspect="1"/>
          </p:cNvPicPr>
          <p:nvPr/>
        </p:nvPicPr>
        <p:blipFill>
          <a:blip r:embed="rId2"/>
          <a:stretch>
            <a:fillRect/>
          </a:stretch>
        </p:blipFill>
        <p:spPr>
          <a:xfrm>
            <a:off x="3187581" y="2094729"/>
            <a:ext cx="4853418" cy="2323445"/>
          </a:xfrm>
          <a:prstGeom prst="rect">
            <a:avLst/>
          </a:prstGeom>
        </p:spPr>
      </p:pic>
      <p:sp>
        <p:nvSpPr>
          <p:cNvPr id="3" name="Slide Number Placeholder 2">
            <a:extLst>
              <a:ext uri="{FF2B5EF4-FFF2-40B4-BE49-F238E27FC236}">
                <a16:creationId xmlns:a16="http://schemas.microsoft.com/office/drawing/2014/main" id="{A979A29D-D211-2942-A61C-16E69B8396D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337211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2378-F716-094F-B191-4995E172BA91}"/>
              </a:ext>
            </a:extLst>
          </p:cNvPr>
          <p:cNvSpPr>
            <a:spLocks noGrp="1"/>
          </p:cNvSpPr>
          <p:nvPr>
            <p:ph type="title"/>
          </p:nvPr>
        </p:nvSpPr>
        <p:spPr/>
        <p:txBody>
          <a:bodyPr/>
          <a:lstStyle/>
          <a:p>
            <a:r>
              <a:rPr lang="en-US" dirty="0"/>
              <a:t>Participants in Our Survey</a:t>
            </a:r>
          </a:p>
        </p:txBody>
      </p:sp>
      <p:sp>
        <p:nvSpPr>
          <p:cNvPr id="3" name="Content Placeholder 2">
            <a:extLst>
              <a:ext uri="{FF2B5EF4-FFF2-40B4-BE49-F238E27FC236}">
                <a16:creationId xmlns:a16="http://schemas.microsoft.com/office/drawing/2014/main" id="{38B56CEF-4713-2346-BD21-6851ECA65808}"/>
              </a:ext>
            </a:extLst>
          </p:cNvPr>
          <p:cNvSpPr>
            <a:spLocks noGrp="1"/>
          </p:cNvSpPr>
          <p:nvPr>
            <p:ph idx="1"/>
          </p:nvPr>
        </p:nvSpPr>
        <p:spPr/>
        <p:txBody>
          <a:bodyPr/>
          <a:lstStyle/>
          <a:p>
            <a:r>
              <a:rPr lang="en-US" i="1" dirty="0"/>
              <a:t>“I am not a robot”</a:t>
            </a:r>
          </a:p>
        </p:txBody>
      </p:sp>
      <p:pic>
        <p:nvPicPr>
          <p:cNvPr id="8" name="Picture 7" descr="A screenshot of a cell phone&#10;&#10;Description automatically generated">
            <a:extLst>
              <a:ext uri="{FF2B5EF4-FFF2-40B4-BE49-F238E27FC236}">
                <a16:creationId xmlns:a16="http://schemas.microsoft.com/office/drawing/2014/main" id="{198B182B-2F7A-D748-B6B0-E0867AB02B7A}"/>
              </a:ext>
            </a:extLst>
          </p:cNvPr>
          <p:cNvPicPr>
            <a:picLocks noChangeAspect="1"/>
          </p:cNvPicPr>
          <p:nvPr/>
        </p:nvPicPr>
        <p:blipFill>
          <a:blip r:embed="rId3"/>
          <a:stretch>
            <a:fillRect/>
          </a:stretch>
        </p:blipFill>
        <p:spPr>
          <a:xfrm>
            <a:off x="794759" y="1727737"/>
            <a:ext cx="7306654" cy="2377116"/>
          </a:xfrm>
          <a:prstGeom prst="rect">
            <a:avLst/>
          </a:prstGeom>
        </p:spPr>
      </p:pic>
      <p:pic>
        <p:nvPicPr>
          <p:cNvPr id="4" name="Picture 3">
            <a:extLst>
              <a:ext uri="{FF2B5EF4-FFF2-40B4-BE49-F238E27FC236}">
                <a16:creationId xmlns:a16="http://schemas.microsoft.com/office/drawing/2014/main" id="{27E5AD15-1472-7845-A31E-0E6F05C3B754}"/>
              </a:ext>
            </a:extLst>
          </p:cNvPr>
          <p:cNvPicPr>
            <a:picLocks noChangeAspect="1"/>
          </p:cNvPicPr>
          <p:nvPr/>
        </p:nvPicPr>
        <p:blipFill>
          <a:blip r:embed="rId4"/>
          <a:stretch>
            <a:fillRect/>
          </a:stretch>
        </p:blipFill>
        <p:spPr>
          <a:xfrm>
            <a:off x="1325956" y="2210635"/>
            <a:ext cx="904528" cy="1146332"/>
          </a:xfrm>
          <a:prstGeom prst="rect">
            <a:avLst/>
          </a:prstGeom>
        </p:spPr>
      </p:pic>
      <p:sp>
        <p:nvSpPr>
          <p:cNvPr id="5" name="Slide Number Placeholder 4">
            <a:extLst>
              <a:ext uri="{FF2B5EF4-FFF2-40B4-BE49-F238E27FC236}">
                <a16:creationId xmlns:a16="http://schemas.microsoft.com/office/drawing/2014/main" id="{A1E30232-FD8C-1146-B872-76C0891120A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6" name="Picture 5">
            <a:extLst>
              <a:ext uri="{FF2B5EF4-FFF2-40B4-BE49-F238E27FC236}">
                <a16:creationId xmlns:a16="http://schemas.microsoft.com/office/drawing/2014/main" id="{054D3DDA-0172-734A-920A-88AC4473CCD5}"/>
              </a:ext>
            </a:extLst>
          </p:cNvPr>
          <p:cNvPicPr>
            <a:picLocks noChangeAspect="1"/>
          </p:cNvPicPr>
          <p:nvPr/>
        </p:nvPicPr>
        <p:blipFill rotWithShape="1">
          <a:blip r:embed="rId5"/>
          <a:srcRect l="16001" r="13019"/>
          <a:stretch/>
        </p:blipFill>
        <p:spPr>
          <a:xfrm>
            <a:off x="5282800" y="4010711"/>
            <a:ext cx="1460900" cy="1152584"/>
          </a:xfrm>
          <a:prstGeom prst="rect">
            <a:avLst/>
          </a:prstGeom>
        </p:spPr>
      </p:pic>
    </p:spTree>
    <p:extLst>
      <p:ext uri="{BB962C8B-B14F-4D97-AF65-F5344CB8AC3E}">
        <p14:creationId xmlns:p14="http://schemas.microsoft.com/office/powerpoint/2010/main" val="129268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77AC-54E6-104A-81D4-1D124746E451}"/>
              </a:ext>
            </a:extLst>
          </p:cNvPr>
          <p:cNvSpPr>
            <a:spLocks noGrp="1"/>
          </p:cNvSpPr>
          <p:nvPr>
            <p:ph type="title"/>
          </p:nvPr>
        </p:nvSpPr>
        <p:spPr/>
        <p:txBody>
          <a:bodyPr/>
          <a:lstStyle/>
          <a:p>
            <a:r>
              <a:rPr lang="en-US" dirty="0"/>
              <a:t>Trends and Patterns in the field</a:t>
            </a:r>
          </a:p>
        </p:txBody>
      </p:sp>
      <p:sp>
        <p:nvSpPr>
          <p:cNvPr id="3" name="Content Placeholder 2">
            <a:extLst>
              <a:ext uri="{FF2B5EF4-FFF2-40B4-BE49-F238E27FC236}">
                <a16:creationId xmlns:a16="http://schemas.microsoft.com/office/drawing/2014/main" id="{28A4BCE1-0577-2D48-B1C8-38D4CD04E17A}"/>
              </a:ext>
            </a:extLst>
          </p:cNvPr>
          <p:cNvSpPr>
            <a:spLocks noGrp="1"/>
          </p:cNvSpPr>
          <p:nvPr>
            <p:ph idx="1"/>
          </p:nvPr>
        </p:nvSpPr>
        <p:spPr/>
        <p:txBody>
          <a:bodyPr>
            <a:normAutofit/>
          </a:bodyPr>
          <a:lstStyle/>
          <a:p>
            <a:pPr marL="0" indent="0">
              <a:buNone/>
            </a:pPr>
            <a:r>
              <a:rPr lang="en-US" dirty="0"/>
              <a:t>Study </a:t>
            </a:r>
            <a:r>
              <a:rPr lang="en-US" b="1" dirty="0"/>
              <a:t>NLP conference papers: </a:t>
            </a:r>
            <a:r>
              <a:rPr lang="en-US" dirty="0"/>
              <a:t>ACL’18 papers (</a:t>
            </a:r>
            <a:r>
              <a:rPr lang="en-US" b="1" dirty="0"/>
              <a:t>439</a:t>
            </a:r>
            <a:r>
              <a:rPr lang="en-US" dirty="0"/>
              <a:t> papers)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AA9005B2-71CF-6A41-B333-C8C4A30AF7E9}"/>
              </a:ext>
            </a:extLst>
          </p:cNvPr>
          <p:cNvGrpSpPr/>
          <p:nvPr/>
        </p:nvGrpSpPr>
        <p:grpSpPr>
          <a:xfrm>
            <a:off x="4252298" y="2317474"/>
            <a:ext cx="4134580" cy="2196870"/>
            <a:chOff x="1789654" y="1380811"/>
            <a:chExt cx="5334001" cy="2908738"/>
          </a:xfrm>
        </p:grpSpPr>
        <p:sp>
          <p:nvSpPr>
            <p:cNvPr id="5" name="Rectangle 4">
              <a:extLst>
                <a:ext uri="{FF2B5EF4-FFF2-40B4-BE49-F238E27FC236}">
                  <a16:creationId xmlns:a16="http://schemas.microsoft.com/office/drawing/2014/main" id="{D52E2CFF-C4E5-7441-9823-DC890FFE053A}"/>
                </a:ext>
              </a:extLst>
            </p:cNvPr>
            <p:cNvSpPr/>
            <p:nvPr/>
          </p:nvSpPr>
          <p:spPr>
            <a:xfrm>
              <a:off x="3550128"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Frequentist</a:t>
              </a:r>
            </a:p>
          </p:txBody>
        </p:sp>
        <p:sp>
          <p:nvSpPr>
            <p:cNvPr id="6" name="Rectangle 5">
              <a:extLst>
                <a:ext uri="{FF2B5EF4-FFF2-40B4-BE49-F238E27FC236}">
                  <a16:creationId xmlns:a16="http://schemas.microsoft.com/office/drawing/2014/main" id="{EB4344A0-7C3F-E540-A8B1-3D8B50B73CD3}"/>
                </a:ext>
              </a:extLst>
            </p:cNvPr>
            <p:cNvSpPr/>
            <p:nvPr/>
          </p:nvSpPr>
          <p:spPr>
            <a:xfrm>
              <a:off x="5496740"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Bayesian</a:t>
              </a:r>
            </a:p>
          </p:txBody>
        </p:sp>
        <p:sp>
          <p:nvSpPr>
            <p:cNvPr id="7" name="Rectangle 6">
              <a:extLst>
                <a:ext uri="{FF2B5EF4-FFF2-40B4-BE49-F238E27FC236}">
                  <a16:creationId xmlns:a16="http://schemas.microsoft.com/office/drawing/2014/main" id="{B0B9E600-B444-C147-8203-AA8981C22307}"/>
                </a:ext>
              </a:extLst>
            </p:cNvPr>
            <p:cNvSpPr/>
            <p:nvPr/>
          </p:nvSpPr>
          <p:spPr>
            <a:xfrm>
              <a:off x="1789655" y="2293966"/>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Binary Decision</a:t>
              </a:r>
            </a:p>
          </p:txBody>
        </p:sp>
        <p:sp>
          <p:nvSpPr>
            <p:cNvPr id="8" name="Rectangle 7">
              <a:extLst>
                <a:ext uri="{FF2B5EF4-FFF2-40B4-BE49-F238E27FC236}">
                  <a16:creationId xmlns:a16="http://schemas.microsoft.com/office/drawing/2014/main" id="{186C356E-3ED8-124A-968F-4BCA0DF159EE}"/>
                </a:ext>
              </a:extLst>
            </p:cNvPr>
            <p:cNvSpPr/>
            <p:nvPr/>
          </p:nvSpPr>
          <p:spPr>
            <a:xfrm>
              <a:off x="1789654" y="3392411"/>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Uncertainty Estimations</a:t>
              </a:r>
            </a:p>
          </p:txBody>
        </p:sp>
        <p:sp>
          <p:nvSpPr>
            <p:cNvPr id="9" name="Rectangle 8">
              <a:extLst>
                <a:ext uri="{FF2B5EF4-FFF2-40B4-BE49-F238E27FC236}">
                  <a16:creationId xmlns:a16="http://schemas.microsoft.com/office/drawing/2014/main" id="{4A1F59A9-9A3E-0146-BA4C-A810F30F1771}"/>
                </a:ext>
              </a:extLst>
            </p:cNvPr>
            <p:cNvSpPr/>
            <p:nvPr/>
          </p:nvSpPr>
          <p:spPr>
            <a:xfrm>
              <a:off x="3363993" y="2228630"/>
              <a:ext cx="1813051" cy="96247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Null-Hypothesis Significance Test</a:t>
              </a:r>
            </a:p>
          </p:txBody>
        </p:sp>
        <p:sp>
          <p:nvSpPr>
            <p:cNvPr id="10" name="Rectangle 9">
              <a:extLst>
                <a:ext uri="{FF2B5EF4-FFF2-40B4-BE49-F238E27FC236}">
                  <a16:creationId xmlns:a16="http://schemas.microsoft.com/office/drawing/2014/main" id="{55C1829D-54FC-1B4D-BCC4-C203178072AB}"/>
                </a:ext>
              </a:extLst>
            </p:cNvPr>
            <p:cNvSpPr/>
            <p:nvPr/>
          </p:nvSpPr>
          <p:spPr>
            <a:xfrm>
              <a:off x="5310604" y="2228630"/>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Bayes Factor</a:t>
              </a:r>
            </a:p>
          </p:txBody>
        </p:sp>
        <p:sp>
          <p:nvSpPr>
            <p:cNvPr id="11" name="Rectangle 10">
              <a:extLst>
                <a:ext uri="{FF2B5EF4-FFF2-40B4-BE49-F238E27FC236}">
                  <a16:creationId xmlns:a16="http://schemas.microsoft.com/office/drawing/2014/main" id="{A488DEC2-EC3F-0644-86FA-A23C605DB978}"/>
                </a:ext>
              </a:extLst>
            </p:cNvPr>
            <p:cNvSpPr/>
            <p:nvPr/>
          </p:nvSpPr>
          <p:spPr>
            <a:xfrm>
              <a:off x="3363993" y="3327075"/>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Confidence Interval</a:t>
              </a:r>
            </a:p>
          </p:txBody>
        </p:sp>
        <p:sp>
          <p:nvSpPr>
            <p:cNvPr id="12" name="Rectangle 11">
              <a:extLst>
                <a:ext uri="{FF2B5EF4-FFF2-40B4-BE49-F238E27FC236}">
                  <a16:creationId xmlns:a16="http://schemas.microsoft.com/office/drawing/2014/main" id="{21F3AA3B-08FD-C544-BA4F-398038A8FC3D}"/>
                </a:ext>
              </a:extLst>
            </p:cNvPr>
            <p:cNvSpPr/>
            <p:nvPr/>
          </p:nvSpPr>
          <p:spPr>
            <a:xfrm>
              <a:off x="5310604" y="3327075"/>
              <a:ext cx="1813051" cy="96247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Posterior Intervals</a:t>
              </a:r>
            </a:p>
          </p:txBody>
        </p:sp>
      </p:grpSp>
      <p:sp>
        <p:nvSpPr>
          <p:cNvPr id="14" name="Rounded Rectangle 13">
            <a:extLst>
              <a:ext uri="{FF2B5EF4-FFF2-40B4-BE49-F238E27FC236}">
                <a16:creationId xmlns:a16="http://schemas.microsoft.com/office/drawing/2014/main" id="{076E5604-CBC8-984B-8238-114336CC01DC}"/>
              </a:ext>
            </a:extLst>
          </p:cNvPr>
          <p:cNvSpPr/>
          <p:nvPr/>
        </p:nvSpPr>
        <p:spPr>
          <a:xfrm>
            <a:off x="5224815" y="2761021"/>
            <a:ext cx="495332" cy="393562"/>
          </a:xfrm>
          <a:prstGeom prst="roundRect">
            <a:avLst/>
          </a:prstGeom>
          <a:solidFill>
            <a:srgbClr val="FFA2A3"/>
          </a:solidFill>
          <a:ln>
            <a:solidFill>
              <a:srgbClr val="FF160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2000" b="1" dirty="0">
                <a:solidFill>
                  <a:srgbClr val="0010FB"/>
                </a:solidFill>
              </a:rPr>
              <a:t>73</a:t>
            </a:r>
            <a:endParaRPr lang="en-US" sz="1600" b="1" dirty="0">
              <a:solidFill>
                <a:srgbClr val="0010FB"/>
              </a:solidFill>
            </a:endParaRPr>
          </a:p>
        </p:txBody>
      </p:sp>
      <p:sp>
        <p:nvSpPr>
          <p:cNvPr id="15" name="Rounded Rectangle 14">
            <a:extLst>
              <a:ext uri="{FF2B5EF4-FFF2-40B4-BE49-F238E27FC236}">
                <a16:creationId xmlns:a16="http://schemas.microsoft.com/office/drawing/2014/main" id="{3375D42A-70D7-7E41-8397-C31B18DE25F6}"/>
              </a:ext>
            </a:extLst>
          </p:cNvPr>
          <p:cNvSpPr/>
          <p:nvPr/>
        </p:nvSpPr>
        <p:spPr>
          <a:xfrm>
            <a:off x="5224815" y="4305758"/>
            <a:ext cx="495332" cy="393562"/>
          </a:xfrm>
          <a:prstGeom prst="roundRect">
            <a:avLst/>
          </a:prstGeom>
          <a:solidFill>
            <a:srgbClr val="FFA2A3"/>
          </a:solidFill>
          <a:ln>
            <a:solidFill>
              <a:srgbClr val="FF160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2000" b="1" dirty="0">
                <a:solidFill>
                  <a:srgbClr val="0010FB"/>
                </a:solidFill>
              </a:rPr>
              <a:t>6</a:t>
            </a:r>
            <a:endParaRPr lang="en-US" sz="1600" b="1" dirty="0">
              <a:solidFill>
                <a:srgbClr val="0010FB"/>
              </a:solidFill>
            </a:endParaRPr>
          </a:p>
        </p:txBody>
      </p:sp>
      <p:sp>
        <p:nvSpPr>
          <p:cNvPr id="16" name="Rounded Rectangle 15">
            <a:extLst>
              <a:ext uri="{FF2B5EF4-FFF2-40B4-BE49-F238E27FC236}">
                <a16:creationId xmlns:a16="http://schemas.microsoft.com/office/drawing/2014/main" id="{BBEBBB77-5334-6340-8A2A-778FFF44BF52}"/>
              </a:ext>
            </a:extLst>
          </p:cNvPr>
          <p:cNvSpPr/>
          <p:nvPr/>
        </p:nvSpPr>
        <p:spPr>
          <a:xfrm>
            <a:off x="8149225" y="2752430"/>
            <a:ext cx="495332" cy="393562"/>
          </a:xfrm>
          <a:prstGeom prst="roundRect">
            <a:avLst/>
          </a:prstGeom>
          <a:solidFill>
            <a:srgbClr val="FFA2A3"/>
          </a:solidFill>
          <a:ln>
            <a:solidFill>
              <a:srgbClr val="FF160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2000" b="1" dirty="0">
                <a:solidFill>
                  <a:srgbClr val="0010FB"/>
                </a:solidFill>
              </a:rPr>
              <a:t>0</a:t>
            </a:r>
            <a:endParaRPr lang="en-US" sz="1600" b="1" dirty="0">
              <a:solidFill>
                <a:srgbClr val="0010FB"/>
              </a:solidFill>
            </a:endParaRPr>
          </a:p>
        </p:txBody>
      </p:sp>
      <p:sp>
        <p:nvSpPr>
          <p:cNvPr id="17" name="Rounded Rectangle 16">
            <a:extLst>
              <a:ext uri="{FF2B5EF4-FFF2-40B4-BE49-F238E27FC236}">
                <a16:creationId xmlns:a16="http://schemas.microsoft.com/office/drawing/2014/main" id="{42DA7D14-0FD4-364F-A64D-679627075484}"/>
              </a:ext>
            </a:extLst>
          </p:cNvPr>
          <p:cNvSpPr/>
          <p:nvPr/>
        </p:nvSpPr>
        <p:spPr>
          <a:xfrm>
            <a:off x="8125543" y="4317563"/>
            <a:ext cx="495332" cy="393562"/>
          </a:xfrm>
          <a:prstGeom prst="roundRect">
            <a:avLst/>
          </a:prstGeom>
          <a:solidFill>
            <a:srgbClr val="FFA2A3"/>
          </a:solidFill>
          <a:ln>
            <a:solidFill>
              <a:srgbClr val="FF160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2000" b="1" dirty="0">
                <a:solidFill>
                  <a:srgbClr val="0010FB"/>
                </a:solidFill>
              </a:rPr>
              <a:t>0</a:t>
            </a:r>
            <a:endParaRPr lang="en-US" sz="1600" b="1" dirty="0">
              <a:solidFill>
                <a:srgbClr val="0010FB"/>
              </a:solidFill>
            </a:endParaRPr>
          </a:p>
        </p:txBody>
      </p:sp>
      <p:sp>
        <p:nvSpPr>
          <p:cNvPr id="20" name="Rectangle 19">
            <a:extLst>
              <a:ext uri="{FF2B5EF4-FFF2-40B4-BE49-F238E27FC236}">
                <a16:creationId xmlns:a16="http://schemas.microsoft.com/office/drawing/2014/main" id="{72FF239E-3870-C24F-8539-874231025B11}"/>
              </a:ext>
            </a:extLst>
          </p:cNvPr>
          <p:cNvSpPr/>
          <p:nvPr/>
        </p:nvSpPr>
        <p:spPr>
          <a:xfrm>
            <a:off x="678491" y="2176199"/>
            <a:ext cx="3893510" cy="707886"/>
          </a:xfrm>
          <a:prstGeom prst="rect">
            <a:avLst/>
          </a:prstGeom>
        </p:spPr>
        <p:txBody>
          <a:bodyPr wrap="square">
            <a:spAutoFit/>
          </a:bodyPr>
          <a:lstStyle/>
          <a:p>
            <a:r>
              <a:rPr lang="en-US" sz="2000" i="1" dirty="0">
                <a:solidFill>
                  <a:srgbClr val="0010FB"/>
                </a:solidFill>
              </a:rPr>
              <a:t>How many papers did use significance testing? </a:t>
            </a:r>
          </a:p>
        </p:txBody>
      </p:sp>
      <p:sp>
        <p:nvSpPr>
          <p:cNvPr id="13" name="Slide Number Placeholder 12">
            <a:extLst>
              <a:ext uri="{FF2B5EF4-FFF2-40B4-BE49-F238E27FC236}">
                <a16:creationId xmlns:a16="http://schemas.microsoft.com/office/drawing/2014/main" id="{648DF7F3-E62E-F64C-B9AB-DCB41EF345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21" name="Rounded Rectangular Callout 20">
            <a:extLst>
              <a:ext uri="{FF2B5EF4-FFF2-40B4-BE49-F238E27FC236}">
                <a16:creationId xmlns:a16="http://schemas.microsoft.com/office/drawing/2014/main" id="{63C90FF4-5BD3-DE4C-BFB0-19852C1D2B61}"/>
              </a:ext>
            </a:extLst>
          </p:cNvPr>
          <p:cNvSpPr/>
          <p:nvPr/>
        </p:nvSpPr>
        <p:spPr>
          <a:xfrm>
            <a:off x="1599534" y="3991545"/>
            <a:ext cx="893295" cy="263526"/>
          </a:xfrm>
          <a:prstGeom prst="wedgeRoundRectCallout">
            <a:avLst>
              <a:gd name="adj1" fmla="val 43735"/>
              <a:gd name="adj2" fmla="val -1256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Why?</a:t>
            </a:r>
          </a:p>
        </p:txBody>
      </p:sp>
    </p:spTree>
    <p:extLst>
      <p:ext uri="{BB962C8B-B14F-4D97-AF65-F5344CB8AC3E}">
        <p14:creationId xmlns:p14="http://schemas.microsoft.com/office/powerpoint/2010/main" val="146612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4">
            <a:extLst>
              <a:ext uri="{FF2B5EF4-FFF2-40B4-BE49-F238E27FC236}">
                <a16:creationId xmlns:a16="http://schemas.microsoft.com/office/drawing/2014/main" id="{9D032947-6520-3942-8923-C9158272E513}"/>
              </a:ext>
            </a:extLst>
          </p:cNvPr>
          <p:cNvPicPr>
            <a:picLocks noChangeAspect="1"/>
          </p:cNvPicPr>
          <p:nvPr/>
        </p:nvPicPr>
        <p:blipFill rotWithShape="1">
          <a:blip r:embed="rId3"/>
          <a:srcRect t="75969" r="38518"/>
          <a:stretch/>
        </p:blipFill>
        <p:spPr>
          <a:xfrm>
            <a:off x="7084173" y="2132310"/>
            <a:ext cx="1500750" cy="692174"/>
          </a:xfrm>
          <a:prstGeom prst="rect">
            <a:avLst/>
          </a:prstGeom>
        </p:spPr>
      </p:pic>
      <p:sp>
        <p:nvSpPr>
          <p:cNvPr id="4" name="Rectangle 3">
            <a:extLst>
              <a:ext uri="{FF2B5EF4-FFF2-40B4-BE49-F238E27FC236}">
                <a16:creationId xmlns:a16="http://schemas.microsoft.com/office/drawing/2014/main" id="{71877C64-43D8-254C-A95B-30324CC05451}"/>
              </a:ext>
            </a:extLst>
          </p:cNvPr>
          <p:cNvSpPr/>
          <p:nvPr/>
        </p:nvSpPr>
        <p:spPr>
          <a:xfrm>
            <a:off x="474521" y="3869381"/>
            <a:ext cx="8444405" cy="646331"/>
          </a:xfrm>
          <a:prstGeom prst="rect">
            <a:avLst/>
          </a:prstGeom>
        </p:spPr>
        <p:txBody>
          <a:bodyPr wrap="square">
            <a:spAutoFit/>
          </a:bodyPr>
          <a:lstStyle/>
          <a:p>
            <a:pPr marL="342900" indent="-342900">
              <a:buFont typeface="Wingdings" pitchFamily="2" charset="2"/>
              <a:buChar char="§"/>
            </a:pPr>
            <a:r>
              <a:rPr lang="en-US" dirty="0">
                <a:solidFill>
                  <a:srgbClr val="0010FB"/>
                </a:solidFill>
              </a:rPr>
              <a:t>Many people did not know the definition of “Bayes Factor” and some only had “heard” about them. 🤔</a:t>
            </a:r>
          </a:p>
        </p:txBody>
      </p:sp>
      <p:sp>
        <p:nvSpPr>
          <p:cNvPr id="6" name="Rectangle 5">
            <a:extLst>
              <a:ext uri="{FF2B5EF4-FFF2-40B4-BE49-F238E27FC236}">
                <a16:creationId xmlns:a16="http://schemas.microsoft.com/office/drawing/2014/main" id="{91BFC26A-13D3-3E4A-9AF0-ECCAC7FE14FD}"/>
              </a:ext>
            </a:extLst>
          </p:cNvPr>
          <p:cNvSpPr/>
          <p:nvPr/>
        </p:nvSpPr>
        <p:spPr>
          <a:xfrm>
            <a:off x="899419" y="691370"/>
            <a:ext cx="3265350" cy="646331"/>
          </a:xfrm>
          <a:prstGeom prst="rect">
            <a:avLst/>
          </a:prstGeom>
        </p:spPr>
        <p:txBody>
          <a:bodyPr wrap="square">
            <a:spAutoFit/>
          </a:bodyPr>
          <a:lstStyle/>
          <a:p>
            <a:r>
              <a:rPr lang="en-US" i="1" dirty="0"/>
              <a:t>Have you heard about "Bayesian Hypothesis Testing"?</a:t>
            </a:r>
          </a:p>
        </p:txBody>
      </p:sp>
      <p:sp>
        <p:nvSpPr>
          <p:cNvPr id="8" name="Rectangle 7">
            <a:extLst>
              <a:ext uri="{FF2B5EF4-FFF2-40B4-BE49-F238E27FC236}">
                <a16:creationId xmlns:a16="http://schemas.microsoft.com/office/drawing/2014/main" id="{F5C570D0-8940-BC41-A789-00C5E042E416}"/>
              </a:ext>
            </a:extLst>
          </p:cNvPr>
          <p:cNvSpPr/>
          <p:nvPr/>
        </p:nvSpPr>
        <p:spPr>
          <a:xfrm>
            <a:off x="5310492" y="664397"/>
            <a:ext cx="2966319" cy="646331"/>
          </a:xfrm>
          <a:prstGeom prst="rect">
            <a:avLst/>
          </a:prstGeom>
        </p:spPr>
        <p:txBody>
          <a:bodyPr wrap="square">
            <a:spAutoFit/>
          </a:bodyPr>
          <a:lstStyle/>
          <a:p>
            <a:r>
              <a:rPr lang="en-US" i="1" dirty="0"/>
              <a:t>Do you know the definition of "Bayes Factor"?</a:t>
            </a:r>
          </a:p>
        </p:txBody>
      </p:sp>
      <p:sp>
        <p:nvSpPr>
          <p:cNvPr id="2" name="Slide Number Placeholder 1">
            <a:extLst>
              <a:ext uri="{FF2B5EF4-FFF2-40B4-BE49-F238E27FC236}">
                <a16:creationId xmlns:a16="http://schemas.microsoft.com/office/drawing/2014/main" id="{AFD8604A-8BA0-F044-B4CC-D7196E1EB9E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grpSp>
        <p:nvGrpSpPr>
          <p:cNvPr id="3" name="Group 2">
            <a:extLst>
              <a:ext uri="{FF2B5EF4-FFF2-40B4-BE49-F238E27FC236}">
                <a16:creationId xmlns:a16="http://schemas.microsoft.com/office/drawing/2014/main" id="{1E3C9D7B-1ADA-AB46-9350-A09ACC497957}"/>
              </a:ext>
            </a:extLst>
          </p:cNvPr>
          <p:cNvGrpSpPr/>
          <p:nvPr/>
        </p:nvGrpSpPr>
        <p:grpSpPr>
          <a:xfrm>
            <a:off x="377796" y="1551843"/>
            <a:ext cx="3808426" cy="2059763"/>
            <a:chOff x="377796" y="1551843"/>
            <a:chExt cx="3808426" cy="2059763"/>
          </a:xfrm>
        </p:grpSpPr>
        <p:pic>
          <p:nvPicPr>
            <p:cNvPr id="5" name="Picture 4">
              <a:extLst>
                <a:ext uri="{FF2B5EF4-FFF2-40B4-BE49-F238E27FC236}">
                  <a16:creationId xmlns:a16="http://schemas.microsoft.com/office/drawing/2014/main" id="{8E2DD902-9F48-1B4B-8769-FB66D78A25ED}"/>
                </a:ext>
              </a:extLst>
            </p:cNvPr>
            <p:cNvPicPr>
              <a:picLocks noChangeAspect="1"/>
            </p:cNvPicPr>
            <p:nvPr/>
          </p:nvPicPr>
          <p:blipFill rotWithShape="1">
            <a:blip r:embed="rId4"/>
            <a:srcRect b="30195"/>
            <a:stretch/>
          </p:blipFill>
          <p:spPr>
            <a:xfrm>
              <a:off x="1776547" y="1551843"/>
              <a:ext cx="2409675" cy="2059763"/>
            </a:xfrm>
            <a:prstGeom prst="rect">
              <a:avLst/>
            </a:prstGeom>
          </p:spPr>
        </p:pic>
        <p:pic>
          <p:nvPicPr>
            <p:cNvPr id="11" name="Picture 10">
              <a:extLst>
                <a:ext uri="{FF2B5EF4-FFF2-40B4-BE49-F238E27FC236}">
                  <a16:creationId xmlns:a16="http://schemas.microsoft.com/office/drawing/2014/main" id="{F2190472-6170-D840-BBF6-06E8427322CB}"/>
                </a:ext>
              </a:extLst>
            </p:cNvPr>
            <p:cNvPicPr>
              <a:picLocks noChangeAspect="1"/>
            </p:cNvPicPr>
            <p:nvPr/>
          </p:nvPicPr>
          <p:blipFill rotWithShape="1">
            <a:blip r:embed="rId4"/>
            <a:srcRect t="69278" r="35766"/>
            <a:stretch/>
          </p:blipFill>
          <p:spPr>
            <a:xfrm>
              <a:off x="377796" y="2188091"/>
              <a:ext cx="1547838" cy="906533"/>
            </a:xfrm>
            <a:prstGeom prst="rect">
              <a:avLst/>
            </a:prstGeom>
          </p:spPr>
        </p:pic>
      </p:grpSp>
      <p:pic>
        <p:nvPicPr>
          <p:cNvPr id="7" name="Content Placeholder 4">
            <a:extLst>
              <a:ext uri="{FF2B5EF4-FFF2-40B4-BE49-F238E27FC236}">
                <a16:creationId xmlns:a16="http://schemas.microsoft.com/office/drawing/2014/main" id="{75631033-70DB-2B44-AEAC-85BD3C446081}"/>
              </a:ext>
            </a:extLst>
          </p:cNvPr>
          <p:cNvPicPr>
            <a:picLocks noGrp="1" noChangeAspect="1"/>
          </p:cNvPicPr>
          <p:nvPr>
            <p:ph idx="1"/>
          </p:nvPr>
        </p:nvPicPr>
        <p:blipFill rotWithShape="1">
          <a:blip r:embed="rId3"/>
          <a:srcRect b="23570"/>
          <a:stretch/>
        </p:blipFill>
        <p:spPr>
          <a:xfrm>
            <a:off x="5054392" y="1575832"/>
            <a:ext cx="2279314" cy="2055652"/>
          </a:xfrm>
        </p:spPr>
      </p:pic>
    </p:spTree>
    <p:extLst>
      <p:ext uri="{BB962C8B-B14F-4D97-AF65-F5344CB8AC3E}">
        <p14:creationId xmlns:p14="http://schemas.microsoft.com/office/powerpoint/2010/main" val="283759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fade">
                                      <p:cBhvr>
                                        <p:cTn id="3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B85C53-7896-B742-B3D1-1A62EABB5D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
        <p:nvSpPr>
          <p:cNvPr id="10" name="Rectangle 9">
            <a:extLst>
              <a:ext uri="{FF2B5EF4-FFF2-40B4-BE49-F238E27FC236}">
                <a16:creationId xmlns:a16="http://schemas.microsoft.com/office/drawing/2014/main" id="{2E4F8987-335D-454C-93A3-5723B2A724B9}"/>
              </a:ext>
            </a:extLst>
          </p:cNvPr>
          <p:cNvSpPr/>
          <p:nvPr/>
        </p:nvSpPr>
        <p:spPr>
          <a:xfrm>
            <a:off x="4277782" y="2941337"/>
            <a:ext cx="503664" cy="1323439"/>
          </a:xfrm>
          <a:prstGeom prst="rect">
            <a:avLst/>
          </a:prstGeom>
        </p:spPr>
        <p:txBody>
          <a:bodyPr wrap="none">
            <a:spAutoFit/>
          </a:bodyPr>
          <a:lstStyle/>
          <a:p>
            <a:pPr algn="ctr"/>
            <a:r>
              <a:rPr lang="en-US" sz="5000" dirty="0"/>
              <a:t>&lt;</a:t>
            </a:r>
          </a:p>
          <a:p>
            <a:pPr algn="ctr"/>
            <a:r>
              <a:rPr lang="en-US" sz="3000" dirty="0"/>
              <a:t>?</a:t>
            </a:r>
          </a:p>
        </p:txBody>
      </p:sp>
      <p:grpSp>
        <p:nvGrpSpPr>
          <p:cNvPr id="15" name="Group 14">
            <a:extLst>
              <a:ext uri="{FF2B5EF4-FFF2-40B4-BE49-F238E27FC236}">
                <a16:creationId xmlns:a16="http://schemas.microsoft.com/office/drawing/2014/main" id="{9EC6806F-A933-9E4C-BF71-E2C33C45E674}"/>
              </a:ext>
            </a:extLst>
          </p:cNvPr>
          <p:cNvGrpSpPr/>
          <p:nvPr/>
        </p:nvGrpSpPr>
        <p:grpSpPr>
          <a:xfrm>
            <a:off x="1415384" y="735326"/>
            <a:ext cx="2413993" cy="3364460"/>
            <a:chOff x="1415384" y="735326"/>
            <a:chExt cx="2413993" cy="3364460"/>
          </a:xfrm>
        </p:grpSpPr>
        <p:pic>
          <p:nvPicPr>
            <p:cNvPr id="5" name="Picture 4">
              <a:extLst>
                <a:ext uri="{FF2B5EF4-FFF2-40B4-BE49-F238E27FC236}">
                  <a16:creationId xmlns:a16="http://schemas.microsoft.com/office/drawing/2014/main" id="{D651CE51-7929-C749-B550-2D1A0B8BA0EA}"/>
                </a:ext>
              </a:extLst>
            </p:cNvPr>
            <p:cNvPicPr>
              <a:picLocks noChangeAspect="1"/>
            </p:cNvPicPr>
            <p:nvPr/>
          </p:nvPicPr>
          <p:blipFill>
            <a:blip r:embed="rId3"/>
            <a:stretch>
              <a:fillRect/>
            </a:stretch>
          </p:blipFill>
          <p:spPr>
            <a:xfrm>
              <a:off x="1415384" y="735326"/>
              <a:ext cx="2413993" cy="2413993"/>
            </a:xfrm>
            <a:prstGeom prst="rect">
              <a:avLst/>
            </a:prstGeom>
          </p:spPr>
        </p:pic>
        <p:pic>
          <p:nvPicPr>
            <p:cNvPr id="6" name="Picture 5">
              <a:extLst>
                <a:ext uri="{FF2B5EF4-FFF2-40B4-BE49-F238E27FC236}">
                  <a16:creationId xmlns:a16="http://schemas.microsoft.com/office/drawing/2014/main" id="{49A1039B-AA7F-D84F-9161-146288C591A0}"/>
                </a:ext>
              </a:extLst>
            </p:cNvPr>
            <p:cNvPicPr>
              <a:picLocks noChangeAspect="1"/>
            </p:cNvPicPr>
            <p:nvPr/>
          </p:nvPicPr>
          <p:blipFill>
            <a:blip r:embed="rId4"/>
            <a:stretch>
              <a:fillRect/>
            </a:stretch>
          </p:blipFill>
          <p:spPr>
            <a:xfrm>
              <a:off x="1899448" y="2653919"/>
              <a:ext cx="1445867" cy="1445867"/>
            </a:xfrm>
            <a:prstGeom prst="rect">
              <a:avLst/>
            </a:prstGeom>
          </p:spPr>
        </p:pic>
        <p:sp>
          <p:nvSpPr>
            <p:cNvPr id="11" name="TextBox 10">
              <a:extLst>
                <a:ext uri="{FF2B5EF4-FFF2-40B4-BE49-F238E27FC236}">
                  <a16:creationId xmlns:a16="http://schemas.microsoft.com/office/drawing/2014/main" id="{6B92501E-69A9-AB42-A0DC-98583AA8E6E3}"/>
                </a:ext>
              </a:extLst>
            </p:cNvPr>
            <p:cNvSpPr txBox="1"/>
            <p:nvPr/>
          </p:nvSpPr>
          <p:spPr>
            <a:xfrm>
              <a:off x="2196618" y="1679252"/>
              <a:ext cx="652743" cy="369332"/>
            </a:xfrm>
            <a:prstGeom prst="rect">
              <a:avLst/>
            </a:prstGeom>
            <a:noFill/>
          </p:spPr>
          <p:txBody>
            <a:bodyPr wrap="none" rtlCol="0">
              <a:spAutoFit/>
            </a:bodyPr>
            <a:lstStyle/>
            <a:p>
              <a:r>
                <a:rPr lang="en-US" dirty="0">
                  <a:solidFill>
                    <a:schemeClr val="bg1"/>
                  </a:solidFill>
                </a:rPr>
                <a:t>2020</a:t>
              </a:r>
            </a:p>
          </p:txBody>
        </p:sp>
      </p:grpSp>
      <p:grpSp>
        <p:nvGrpSpPr>
          <p:cNvPr id="14" name="Group 13">
            <a:extLst>
              <a:ext uri="{FF2B5EF4-FFF2-40B4-BE49-F238E27FC236}">
                <a16:creationId xmlns:a16="http://schemas.microsoft.com/office/drawing/2014/main" id="{AACB6ECF-8BE6-0849-B972-A94912565898}"/>
              </a:ext>
            </a:extLst>
          </p:cNvPr>
          <p:cNvGrpSpPr/>
          <p:nvPr/>
        </p:nvGrpSpPr>
        <p:grpSpPr>
          <a:xfrm>
            <a:off x="5203272" y="770930"/>
            <a:ext cx="2413993" cy="3328856"/>
            <a:chOff x="5203272" y="770930"/>
            <a:chExt cx="2413993" cy="3328856"/>
          </a:xfrm>
        </p:grpSpPr>
        <p:pic>
          <p:nvPicPr>
            <p:cNvPr id="8" name="Picture 7">
              <a:extLst>
                <a:ext uri="{FF2B5EF4-FFF2-40B4-BE49-F238E27FC236}">
                  <a16:creationId xmlns:a16="http://schemas.microsoft.com/office/drawing/2014/main" id="{242C18DD-74CE-024E-B965-DA4AEEADF78F}"/>
                </a:ext>
              </a:extLst>
            </p:cNvPr>
            <p:cNvPicPr>
              <a:picLocks noChangeAspect="1"/>
            </p:cNvPicPr>
            <p:nvPr/>
          </p:nvPicPr>
          <p:blipFill>
            <a:blip r:embed="rId3"/>
            <a:stretch>
              <a:fillRect/>
            </a:stretch>
          </p:blipFill>
          <p:spPr>
            <a:xfrm>
              <a:off x="5203272" y="770930"/>
              <a:ext cx="2413993" cy="2413993"/>
            </a:xfrm>
            <a:prstGeom prst="rect">
              <a:avLst/>
            </a:prstGeom>
          </p:spPr>
        </p:pic>
        <p:pic>
          <p:nvPicPr>
            <p:cNvPr id="9" name="Picture 8">
              <a:extLst>
                <a:ext uri="{FF2B5EF4-FFF2-40B4-BE49-F238E27FC236}">
                  <a16:creationId xmlns:a16="http://schemas.microsoft.com/office/drawing/2014/main" id="{ABB728C9-CD52-8140-9D56-F87B26243591}"/>
                </a:ext>
              </a:extLst>
            </p:cNvPr>
            <p:cNvPicPr>
              <a:picLocks noChangeAspect="1"/>
            </p:cNvPicPr>
            <p:nvPr/>
          </p:nvPicPr>
          <p:blipFill>
            <a:blip r:embed="rId5"/>
            <a:stretch>
              <a:fillRect/>
            </a:stretch>
          </p:blipFill>
          <p:spPr>
            <a:xfrm>
              <a:off x="5687336" y="2653919"/>
              <a:ext cx="1445867" cy="1445867"/>
            </a:xfrm>
            <a:prstGeom prst="rect">
              <a:avLst/>
            </a:prstGeom>
          </p:spPr>
        </p:pic>
        <p:sp>
          <p:nvSpPr>
            <p:cNvPr id="12" name="TextBox 11">
              <a:extLst>
                <a:ext uri="{FF2B5EF4-FFF2-40B4-BE49-F238E27FC236}">
                  <a16:creationId xmlns:a16="http://schemas.microsoft.com/office/drawing/2014/main" id="{CC7A99BB-C6A8-8740-A2E6-B7476655769A}"/>
                </a:ext>
              </a:extLst>
            </p:cNvPr>
            <p:cNvSpPr txBox="1"/>
            <p:nvPr/>
          </p:nvSpPr>
          <p:spPr>
            <a:xfrm>
              <a:off x="6014323" y="1688022"/>
              <a:ext cx="652743" cy="369332"/>
            </a:xfrm>
            <a:prstGeom prst="rect">
              <a:avLst/>
            </a:prstGeom>
            <a:noFill/>
          </p:spPr>
          <p:txBody>
            <a:bodyPr wrap="none" rtlCol="0">
              <a:spAutoFit/>
            </a:bodyPr>
            <a:lstStyle/>
            <a:p>
              <a:r>
                <a:rPr lang="en-US" dirty="0">
                  <a:solidFill>
                    <a:schemeClr val="bg1"/>
                  </a:solidFill>
                </a:rPr>
                <a:t>2020</a:t>
              </a:r>
            </a:p>
          </p:txBody>
        </p:sp>
      </p:grpSp>
      <p:sp>
        <p:nvSpPr>
          <p:cNvPr id="13" name="Rectangle 12">
            <a:extLst>
              <a:ext uri="{FF2B5EF4-FFF2-40B4-BE49-F238E27FC236}">
                <a16:creationId xmlns:a16="http://schemas.microsoft.com/office/drawing/2014/main" id="{B6CE7470-A4CF-4847-9189-AFA3EFFCC138}"/>
              </a:ext>
            </a:extLst>
          </p:cNvPr>
          <p:cNvSpPr/>
          <p:nvPr/>
        </p:nvSpPr>
        <p:spPr>
          <a:xfrm>
            <a:off x="2907963" y="509392"/>
            <a:ext cx="3215689" cy="369332"/>
          </a:xfrm>
          <a:prstGeom prst="rect">
            <a:avLst/>
          </a:prstGeom>
        </p:spPr>
        <p:txBody>
          <a:bodyPr wrap="none">
            <a:spAutoFit/>
          </a:bodyPr>
          <a:lstStyle/>
          <a:p>
            <a:r>
              <a:rPr lang="en-US" dirty="0">
                <a:solidFill>
                  <a:srgbClr val="0010FB"/>
                </a:solidFill>
              </a:rPr>
              <a:t>Not a good statistical hypothesis</a:t>
            </a:r>
          </a:p>
        </p:txBody>
      </p:sp>
    </p:spTree>
    <p:extLst>
      <p:ext uri="{BB962C8B-B14F-4D97-AF65-F5344CB8AC3E}">
        <p14:creationId xmlns:p14="http://schemas.microsoft.com/office/powerpoint/2010/main" val="348115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01AF-3BD3-1A42-AC3C-8A44E05BA4F4}"/>
              </a:ext>
            </a:extLst>
          </p:cNvPr>
          <p:cNvSpPr>
            <a:spLocks noGrp="1"/>
          </p:cNvSpPr>
          <p:nvPr>
            <p:ph type="title"/>
          </p:nvPr>
        </p:nvSpPr>
        <p:spPr/>
        <p:txBody>
          <a:bodyPr/>
          <a:lstStyle/>
          <a:p>
            <a:r>
              <a:rPr lang="en-US" dirty="0"/>
              <a:t>Measures of [Un]Certainty</a:t>
            </a:r>
          </a:p>
        </p:txBody>
      </p:sp>
      <p:sp>
        <p:nvSpPr>
          <p:cNvPr id="3" name="Content Placeholder 2">
            <a:extLst>
              <a:ext uri="{FF2B5EF4-FFF2-40B4-BE49-F238E27FC236}">
                <a16:creationId xmlns:a16="http://schemas.microsoft.com/office/drawing/2014/main" id="{68EC360E-0C1B-B04A-ACB6-D054029F0C4B}"/>
              </a:ext>
            </a:extLst>
          </p:cNvPr>
          <p:cNvSpPr>
            <a:spLocks noGrp="1"/>
          </p:cNvSpPr>
          <p:nvPr>
            <p:ph idx="1"/>
          </p:nvPr>
        </p:nvSpPr>
        <p:spPr>
          <a:xfrm>
            <a:off x="628650" y="1369219"/>
            <a:ext cx="8053532" cy="3263504"/>
          </a:xfrm>
        </p:spPr>
        <p:txBody>
          <a:bodyPr>
            <a:normAutofit/>
          </a:bodyPr>
          <a:lstStyle/>
          <a:p>
            <a:pPr fontAlgn="base"/>
            <a:r>
              <a:rPr lang="en-US" sz="2200" i="1" dirty="0"/>
              <a:t>P-values</a:t>
            </a:r>
            <a:r>
              <a:rPr lang="en-US" sz="2200" dirty="0"/>
              <a:t> do </a:t>
            </a:r>
            <a:r>
              <a:rPr lang="en-US" sz="2200" b="1" dirty="0">
                <a:solidFill>
                  <a:srgbClr val="FF0000"/>
                </a:solidFill>
              </a:rPr>
              <a:t>not</a:t>
            </a:r>
            <a:r>
              <a:rPr lang="en-US" sz="2200" dirty="0"/>
              <a:t> provide probability estimates on validity of hypotheses.   </a:t>
            </a:r>
            <a:endParaRPr lang="en-US" dirty="0"/>
          </a:p>
          <a:p>
            <a:endParaRPr lang="en-US" dirty="0"/>
          </a:p>
        </p:txBody>
      </p:sp>
      <p:sp>
        <p:nvSpPr>
          <p:cNvPr id="6" name="Rectangle 5">
            <a:extLst>
              <a:ext uri="{FF2B5EF4-FFF2-40B4-BE49-F238E27FC236}">
                <a16:creationId xmlns:a16="http://schemas.microsoft.com/office/drawing/2014/main" id="{899CD127-9047-194B-92A2-70F9A4E1DCFE}"/>
              </a:ext>
            </a:extLst>
          </p:cNvPr>
          <p:cNvSpPr/>
          <p:nvPr/>
        </p:nvSpPr>
        <p:spPr>
          <a:xfrm>
            <a:off x="938820" y="4712358"/>
            <a:ext cx="2408032" cy="246221"/>
          </a:xfrm>
          <a:prstGeom prst="rect">
            <a:avLst/>
          </a:prstGeom>
        </p:spPr>
        <p:txBody>
          <a:bodyPr wrap="none">
            <a:spAutoFit/>
          </a:bodyPr>
          <a:lstStyle/>
          <a:p>
            <a:pPr algn="ctr"/>
            <a:r>
              <a:rPr lang="en-US" sz="1000" dirty="0">
                <a:solidFill>
                  <a:srgbClr val="0010FB"/>
                </a:solidFill>
              </a:rPr>
              <a:t>(Goodman, 2008; Wasserstein et al., 2016)</a:t>
            </a:r>
          </a:p>
        </p:txBody>
      </p:sp>
      <p:grpSp>
        <p:nvGrpSpPr>
          <p:cNvPr id="8" name="Group 7">
            <a:extLst>
              <a:ext uri="{FF2B5EF4-FFF2-40B4-BE49-F238E27FC236}">
                <a16:creationId xmlns:a16="http://schemas.microsoft.com/office/drawing/2014/main" id="{61102297-5184-824A-9F88-A9E669722E0A}"/>
              </a:ext>
            </a:extLst>
          </p:cNvPr>
          <p:cNvGrpSpPr/>
          <p:nvPr/>
        </p:nvGrpSpPr>
        <p:grpSpPr>
          <a:xfrm>
            <a:off x="4437127" y="2351604"/>
            <a:ext cx="4134579" cy="2196870"/>
            <a:chOff x="1789654" y="1380811"/>
            <a:chExt cx="5334001" cy="2908738"/>
          </a:xfrm>
        </p:grpSpPr>
        <p:sp>
          <p:nvSpPr>
            <p:cNvPr id="13" name="Rectangle 12">
              <a:extLst>
                <a:ext uri="{FF2B5EF4-FFF2-40B4-BE49-F238E27FC236}">
                  <a16:creationId xmlns:a16="http://schemas.microsoft.com/office/drawing/2014/main" id="{31E28AD8-E3F5-2746-8856-AC268150D058}"/>
                </a:ext>
              </a:extLst>
            </p:cNvPr>
            <p:cNvSpPr/>
            <p:nvPr/>
          </p:nvSpPr>
          <p:spPr>
            <a:xfrm>
              <a:off x="3550128"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Frequentist</a:t>
              </a:r>
            </a:p>
          </p:txBody>
        </p:sp>
        <p:sp>
          <p:nvSpPr>
            <p:cNvPr id="14" name="Rectangle 13">
              <a:extLst>
                <a:ext uri="{FF2B5EF4-FFF2-40B4-BE49-F238E27FC236}">
                  <a16:creationId xmlns:a16="http://schemas.microsoft.com/office/drawing/2014/main" id="{572B88C8-943C-BA4A-AF7B-DF54BB537477}"/>
                </a:ext>
              </a:extLst>
            </p:cNvPr>
            <p:cNvSpPr/>
            <p:nvPr/>
          </p:nvSpPr>
          <p:spPr>
            <a:xfrm>
              <a:off x="5496740"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Bayesian</a:t>
              </a:r>
            </a:p>
          </p:txBody>
        </p:sp>
        <p:sp>
          <p:nvSpPr>
            <p:cNvPr id="15" name="Rectangle 14">
              <a:extLst>
                <a:ext uri="{FF2B5EF4-FFF2-40B4-BE49-F238E27FC236}">
                  <a16:creationId xmlns:a16="http://schemas.microsoft.com/office/drawing/2014/main" id="{7D349924-4EF7-9E41-A9B4-E3BAE4C39C14}"/>
                </a:ext>
              </a:extLst>
            </p:cNvPr>
            <p:cNvSpPr/>
            <p:nvPr/>
          </p:nvSpPr>
          <p:spPr>
            <a:xfrm>
              <a:off x="1789655" y="2293966"/>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Binary Decision</a:t>
              </a:r>
            </a:p>
          </p:txBody>
        </p:sp>
        <p:sp>
          <p:nvSpPr>
            <p:cNvPr id="16" name="Rectangle 15">
              <a:extLst>
                <a:ext uri="{FF2B5EF4-FFF2-40B4-BE49-F238E27FC236}">
                  <a16:creationId xmlns:a16="http://schemas.microsoft.com/office/drawing/2014/main" id="{3930DB8A-1761-594D-AAA8-AA1EDD6D97B0}"/>
                </a:ext>
              </a:extLst>
            </p:cNvPr>
            <p:cNvSpPr/>
            <p:nvPr/>
          </p:nvSpPr>
          <p:spPr>
            <a:xfrm>
              <a:off x="1789654" y="3392411"/>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Uncertainty Estimations</a:t>
              </a:r>
            </a:p>
          </p:txBody>
        </p:sp>
        <p:sp>
          <p:nvSpPr>
            <p:cNvPr id="17" name="Rectangle 16">
              <a:extLst>
                <a:ext uri="{FF2B5EF4-FFF2-40B4-BE49-F238E27FC236}">
                  <a16:creationId xmlns:a16="http://schemas.microsoft.com/office/drawing/2014/main" id="{2D75E46E-94DE-7445-88EF-35CAE2E09979}"/>
                </a:ext>
              </a:extLst>
            </p:cNvPr>
            <p:cNvSpPr/>
            <p:nvPr/>
          </p:nvSpPr>
          <p:spPr>
            <a:xfrm>
              <a:off x="3363993" y="2228630"/>
              <a:ext cx="1813051" cy="96247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Null-Hypothesis Significance Test</a:t>
              </a:r>
            </a:p>
          </p:txBody>
        </p:sp>
        <p:sp>
          <p:nvSpPr>
            <p:cNvPr id="18" name="Rectangle 17">
              <a:extLst>
                <a:ext uri="{FF2B5EF4-FFF2-40B4-BE49-F238E27FC236}">
                  <a16:creationId xmlns:a16="http://schemas.microsoft.com/office/drawing/2014/main" id="{98DBBEA5-F0D8-0242-AFBE-115FE2A3EA28}"/>
                </a:ext>
              </a:extLst>
            </p:cNvPr>
            <p:cNvSpPr/>
            <p:nvPr/>
          </p:nvSpPr>
          <p:spPr>
            <a:xfrm>
              <a:off x="5310604" y="2228630"/>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Bayes Factor</a:t>
              </a:r>
            </a:p>
          </p:txBody>
        </p:sp>
        <p:sp>
          <p:nvSpPr>
            <p:cNvPr id="19" name="Rectangle 18">
              <a:extLst>
                <a:ext uri="{FF2B5EF4-FFF2-40B4-BE49-F238E27FC236}">
                  <a16:creationId xmlns:a16="http://schemas.microsoft.com/office/drawing/2014/main" id="{4D3D5265-0CBC-2142-9B42-80271C21E487}"/>
                </a:ext>
              </a:extLst>
            </p:cNvPr>
            <p:cNvSpPr/>
            <p:nvPr/>
          </p:nvSpPr>
          <p:spPr>
            <a:xfrm>
              <a:off x="3363993" y="3327075"/>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Confidence Interval</a:t>
              </a:r>
            </a:p>
          </p:txBody>
        </p:sp>
        <p:sp>
          <p:nvSpPr>
            <p:cNvPr id="20" name="Rectangle 19">
              <a:extLst>
                <a:ext uri="{FF2B5EF4-FFF2-40B4-BE49-F238E27FC236}">
                  <a16:creationId xmlns:a16="http://schemas.microsoft.com/office/drawing/2014/main" id="{DCF41C15-0784-424E-98E8-7D3C0679320B}"/>
                </a:ext>
              </a:extLst>
            </p:cNvPr>
            <p:cNvSpPr/>
            <p:nvPr/>
          </p:nvSpPr>
          <p:spPr>
            <a:xfrm>
              <a:off x="5310604" y="3327075"/>
              <a:ext cx="1813051" cy="96247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Posterior Intervals</a:t>
              </a:r>
            </a:p>
          </p:txBody>
        </p:sp>
      </p:grpSp>
      <p:sp>
        <p:nvSpPr>
          <p:cNvPr id="9" name="Rounded Rectangle 8">
            <a:extLst>
              <a:ext uri="{FF2B5EF4-FFF2-40B4-BE49-F238E27FC236}">
                <a16:creationId xmlns:a16="http://schemas.microsoft.com/office/drawing/2014/main" id="{DDCE1FBD-B0C7-8848-AD05-DF7A4D5346FA}"/>
              </a:ext>
            </a:extLst>
          </p:cNvPr>
          <p:cNvSpPr/>
          <p:nvPr/>
        </p:nvSpPr>
        <p:spPr>
          <a:xfrm>
            <a:off x="5409644" y="2795151"/>
            <a:ext cx="495332" cy="393562"/>
          </a:xfrm>
          <a:prstGeom prst="roundRect">
            <a:avLst/>
          </a:prstGeom>
          <a:solidFill>
            <a:schemeClr val="bg1"/>
          </a:solidFill>
          <a:ln>
            <a:solidFill>
              <a:srgbClr val="FF160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dirty="0"/>
              <a:t>👎🏽</a:t>
            </a:r>
            <a:endParaRPr lang="en-US" sz="1600" dirty="0">
              <a:solidFill>
                <a:srgbClr val="0010FB"/>
              </a:solidFill>
            </a:endParaRPr>
          </a:p>
        </p:txBody>
      </p:sp>
      <p:sp>
        <p:nvSpPr>
          <p:cNvPr id="21" name="Rounded Rectangle 20">
            <a:extLst>
              <a:ext uri="{FF2B5EF4-FFF2-40B4-BE49-F238E27FC236}">
                <a16:creationId xmlns:a16="http://schemas.microsoft.com/office/drawing/2014/main" id="{BB1D1C25-4220-1B4D-A3D4-DCF1FF791ECE}"/>
              </a:ext>
            </a:extLst>
          </p:cNvPr>
          <p:cNvSpPr/>
          <p:nvPr/>
        </p:nvSpPr>
        <p:spPr>
          <a:xfrm>
            <a:off x="5409644" y="4322286"/>
            <a:ext cx="495332" cy="393562"/>
          </a:xfrm>
          <a:prstGeom prst="roundRect">
            <a:avLst/>
          </a:prstGeom>
          <a:solidFill>
            <a:schemeClr val="bg1"/>
          </a:solidFill>
          <a:ln>
            <a:solidFill>
              <a:srgbClr val="FF160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dirty="0">
                <a:solidFill>
                  <a:srgbClr val="0010FB"/>
                </a:solidFill>
              </a:rPr>
              <a:t>😑</a:t>
            </a:r>
            <a:endParaRPr lang="en-US" sz="1600" b="1" dirty="0">
              <a:solidFill>
                <a:srgbClr val="0010FB"/>
              </a:solidFill>
            </a:endParaRPr>
          </a:p>
        </p:txBody>
      </p:sp>
      <p:sp>
        <p:nvSpPr>
          <p:cNvPr id="22" name="Rounded Rectangle 21">
            <a:extLst>
              <a:ext uri="{FF2B5EF4-FFF2-40B4-BE49-F238E27FC236}">
                <a16:creationId xmlns:a16="http://schemas.microsoft.com/office/drawing/2014/main" id="{007D75D5-058C-8D4D-834E-69CFDECA1951}"/>
              </a:ext>
            </a:extLst>
          </p:cNvPr>
          <p:cNvSpPr/>
          <p:nvPr/>
        </p:nvSpPr>
        <p:spPr>
          <a:xfrm>
            <a:off x="8310372" y="2743806"/>
            <a:ext cx="495332" cy="393562"/>
          </a:xfrm>
          <a:prstGeom prst="roundRect">
            <a:avLst/>
          </a:prstGeom>
          <a:solidFill>
            <a:schemeClr val="bg1"/>
          </a:solidFill>
          <a:ln>
            <a:solidFill>
              <a:srgbClr val="FF160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dirty="0"/>
              <a:t>👎🏽</a:t>
            </a:r>
            <a:endParaRPr lang="en-US" sz="1600" dirty="0">
              <a:solidFill>
                <a:srgbClr val="0010FB"/>
              </a:solidFill>
            </a:endParaRPr>
          </a:p>
        </p:txBody>
      </p:sp>
      <p:sp>
        <p:nvSpPr>
          <p:cNvPr id="23" name="Rounded Rectangle 22">
            <a:extLst>
              <a:ext uri="{FF2B5EF4-FFF2-40B4-BE49-F238E27FC236}">
                <a16:creationId xmlns:a16="http://schemas.microsoft.com/office/drawing/2014/main" id="{A14861B5-946A-444C-ABC6-0BD46EC57FB1}"/>
              </a:ext>
            </a:extLst>
          </p:cNvPr>
          <p:cNvSpPr/>
          <p:nvPr/>
        </p:nvSpPr>
        <p:spPr>
          <a:xfrm>
            <a:off x="8324040" y="4358530"/>
            <a:ext cx="495332" cy="393562"/>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dirty="0"/>
              <a:t>👍🏽</a:t>
            </a:r>
            <a:endParaRPr lang="en-US" sz="1600" dirty="0">
              <a:solidFill>
                <a:srgbClr val="0010FB"/>
              </a:solidFill>
            </a:endParaRPr>
          </a:p>
        </p:txBody>
      </p:sp>
      <p:sp>
        <p:nvSpPr>
          <p:cNvPr id="24" name="Rectangle 23">
            <a:extLst>
              <a:ext uri="{FF2B5EF4-FFF2-40B4-BE49-F238E27FC236}">
                <a16:creationId xmlns:a16="http://schemas.microsoft.com/office/drawing/2014/main" id="{049B396F-F58C-C14A-8144-C56CE26C71C4}"/>
              </a:ext>
            </a:extLst>
          </p:cNvPr>
          <p:cNvSpPr/>
          <p:nvPr/>
        </p:nvSpPr>
        <p:spPr>
          <a:xfrm>
            <a:off x="628651" y="1866815"/>
            <a:ext cx="4636714" cy="1446550"/>
          </a:xfrm>
          <a:prstGeom prst="rect">
            <a:avLst/>
          </a:prstGeom>
        </p:spPr>
        <p:txBody>
          <a:bodyPr wrap="square">
            <a:spAutoFit/>
          </a:bodyPr>
          <a:lstStyle/>
          <a:p>
            <a:r>
              <a:rPr lang="en-US" sz="2200" dirty="0"/>
              <a:t> </a:t>
            </a:r>
          </a:p>
          <a:p>
            <a:pPr marL="177800" indent="-177800">
              <a:buFont typeface="Arial" panose="020B0604020202020204" pitchFamily="34" charset="0"/>
              <a:buChar char="•"/>
            </a:pPr>
            <a:r>
              <a:rPr lang="en-US" sz="2200" dirty="0"/>
              <a:t>Posterior Intervals are interpretable in terms of post-data </a:t>
            </a:r>
            <a:r>
              <a:rPr lang="en-US" sz="2200" b="1" dirty="0"/>
              <a:t>probabilities</a:t>
            </a:r>
            <a:r>
              <a:rPr lang="en-US" sz="2200" dirty="0"/>
              <a:t>.</a:t>
            </a:r>
            <a:r>
              <a:rPr lang="en-US" sz="2200" b="1" dirty="0"/>
              <a:t> </a:t>
            </a:r>
          </a:p>
          <a:p>
            <a:pPr lvl="1"/>
            <a:endParaRPr lang="en-US" sz="2200" dirty="0"/>
          </a:p>
        </p:txBody>
      </p:sp>
      <p:sp>
        <p:nvSpPr>
          <p:cNvPr id="4" name="Slide Number Placeholder 3">
            <a:extLst>
              <a:ext uri="{FF2B5EF4-FFF2-40B4-BE49-F238E27FC236}">
                <a16:creationId xmlns:a16="http://schemas.microsoft.com/office/drawing/2014/main" id="{10D4E6C7-F1DF-3141-9955-DDA705BF540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360379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24">
                                            <p:txEl>
                                              <p:pRg st="1" end="1"/>
                                            </p:txEl>
                                          </p:spTgt>
                                        </p:tgtEl>
                                        <p:attrNameLst>
                                          <p:attrName>style.visibility</p:attrName>
                                        </p:attrNameLst>
                                      </p:cBhvr>
                                      <p:to>
                                        <p:strVal val="visible"/>
                                      </p:to>
                                    </p:set>
                                    <p:animEffect transition="in" filter="fade">
                                      <p:cBhvr>
                                        <p:cTn id="28" dur="500"/>
                                        <p:tgtEl>
                                          <p:spTgt spid="2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animBg="1"/>
      <p:bldP spid="22"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01AF-3BD3-1A42-AC3C-8A44E05BA4F4}"/>
              </a:ext>
            </a:extLst>
          </p:cNvPr>
          <p:cNvSpPr>
            <a:spLocks noGrp="1"/>
          </p:cNvSpPr>
          <p:nvPr>
            <p:ph type="title"/>
          </p:nvPr>
        </p:nvSpPr>
        <p:spPr/>
        <p:txBody>
          <a:bodyPr/>
          <a:lstStyle/>
          <a:p>
            <a:r>
              <a:rPr lang="en-US" dirty="0"/>
              <a:t>Susceptibility to Misinterpretation</a:t>
            </a:r>
          </a:p>
        </p:txBody>
      </p:sp>
      <p:sp>
        <p:nvSpPr>
          <p:cNvPr id="3" name="Content Placeholder 2">
            <a:extLst>
              <a:ext uri="{FF2B5EF4-FFF2-40B4-BE49-F238E27FC236}">
                <a16:creationId xmlns:a16="http://schemas.microsoft.com/office/drawing/2014/main" id="{68EC360E-0C1B-B04A-ACB6-D054029F0C4B}"/>
              </a:ext>
            </a:extLst>
          </p:cNvPr>
          <p:cNvSpPr>
            <a:spLocks noGrp="1"/>
          </p:cNvSpPr>
          <p:nvPr>
            <p:ph idx="1"/>
          </p:nvPr>
        </p:nvSpPr>
        <p:spPr>
          <a:xfrm>
            <a:off x="628650" y="1369219"/>
            <a:ext cx="7886700" cy="893790"/>
          </a:xfrm>
        </p:spPr>
        <p:txBody>
          <a:bodyPr/>
          <a:lstStyle/>
          <a:p>
            <a:pPr fontAlgn="base"/>
            <a:r>
              <a:rPr lang="en-US" sz="2200" dirty="0"/>
              <a:t>The complexity of interpreting significance tests could result in ambiguous or misleading conclusions. </a:t>
            </a:r>
            <a:endParaRPr lang="en-US" dirty="0"/>
          </a:p>
          <a:p>
            <a:pPr fontAlgn="base"/>
            <a:endParaRPr lang="en-US" dirty="0"/>
          </a:p>
        </p:txBody>
      </p:sp>
      <p:sp>
        <p:nvSpPr>
          <p:cNvPr id="4" name="Slide Number Placeholder 3">
            <a:extLst>
              <a:ext uri="{FF2B5EF4-FFF2-40B4-BE49-F238E27FC236}">
                <a16:creationId xmlns:a16="http://schemas.microsoft.com/office/drawing/2014/main" id="{5C0B4247-44B6-924B-BB52-EB2EC67B033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grpSp>
        <p:nvGrpSpPr>
          <p:cNvPr id="6" name="Group 5">
            <a:extLst>
              <a:ext uri="{FF2B5EF4-FFF2-40B4-BE49-F238E27FC236}">
                <a16:creationId xmlns:a16="http://schemas.microsoft.com/office/drawing/2014/main" id="{5156EAA7-6119-E643-A899-6FB36B04FC2D}"/>
              </a:ext>
            </a:extLst>
          </p:cNvPr>
          <p:cNvGrpSpPr/>
          <p:nvPr/>
        </p:nvGrpSpPr>
        <p:grpSpPr>
          <a:xfrm>
            <a:off x="4496761" y="2520567"/>
            <a:ext cx="4134579" cy="2196870"/>
            <a:chOff x="1789654" y="1380811"/>
            <a:chExt cx="5334001" cy="2908738"/>
          </a:xfrm>
        </p:grpSpPr>
        <p:sp>
          <p:nvSpPr>
            <p:cNvPr id="8" name="Rectangle 7">
              <a:extLst>
                <a:ext uri="{FF2B5EF4-FFF2-40B4-BE49-F238E27FC236}">
                  <a16:creationId xmlns:a16="http://schemas.microsoft.com/office/drawing/2014/main" id="{5B767C32-4D0E-9343-A408-A1E617125707}"/>
                </a:ext>
              </a:extLst>
            </p:cNvPr>
            <p:cNvSpPr/>
            <p:nvPr/>
          </p:nvSpPr>
          <p:spPr>
            <a:xfrm>
              <a:off x="3550128"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Frequentist</a:t>
              </a:r>
            </a:p>
          </p:txBody>
        </p:sp>
        <p:sp>
          <p:nvSpPr>
            <p:cNvPr id="9" name="Rectangle 8">
              <a:extLst>
                <a:ext uri="{FF2B5EF4-FFF2-40B4-BE49-F238E27FC236}">
                  <a16:creationId xmlns:a16="http://schemas.microsoft.com/office/drawing/2014/main" id="{47982E2E-C6F8-BB45-BC45-863FF981709B}"/>
                </a:ext>
              </a:extLst>
            </p:cNvPr>
            <p:cNvSpPr/>
            <p:nvPr/>
          </p:nvSpPr>
          <p:spPr>
            <a:xfrm>
              <a:off x="5496740"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Bayesian</a:t>
              </a:r>
            </a:p>
          </p:txBody>
        </p:sp>
        <p:sp>
          <p:nvSpPr>
            <p:cNvPr id="10" name="Rectangle 9">
              <a:extLst>
                <a:ext uri="{FF2B5EF4-FFF2-40B4-BE49-F238E27FC236}">
                  <a16:creationId xmlns:a16="http://schemas.microsoft.com/office/drawing/2014/main" id="{55B18684-AD48-3A44-8969-F51B2F292859}"/>
                </a:ext>
              </a:extLst>
            </p:cNvPr>
            <p:cNvSpPr/>
            <p:nvPr/>
          </p:nvSpPr>
          <p:spPr>
            <a:xfrm>
              <a:off x="1789655" y="2293966"/>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Binary Decision</a:t>
              </a:r>
            </a:p>
          </p:txBody>
        </p:sp>
        <p:sp>
          <p:nvSpPr>
            <p:cNvPr id="11" name="Rectangle 10">
              <a:extLst>
                <a:ext uri="{FF2B5EF4-FFF2-40B4-BE49-F238E27FC236}">
                  <a16:creationId xmlns:a16="http://schemas.microsoft.com/office/drawing/2014/main" id="{1410BB02-FC6A-C84B-BFC4-F93E58E80E1D}"/>
                </a:ext>
              </a:extLst>
            </p:cNvPr>
            <p:cNvSpPr/>
            <p:nvPr/>
          </p:nvSpPr>
          <p:spPr>
            <a:xfrm>
              <a:off x="1789654" y="3392411"/>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Uncertainty Estimations</a:t>
              </a:r>
            </a:p>
          </p:txBody>
        </p:sp>
        <p:sp>
          <p:nvSpPr>
            <p:cNvPr id="12" name="Rectangle 11">
              <a:extLst>
                <a:ext uri="{FF2B5EF4-FFF2-40B4-BE49-F238E27FC236}">
                  <a16:creationId xmlns:a16="http://schemas.microsoft.com/office/drawing/2014/main" id="{96A1ACA4-A807-8048-97CB-1CA7C0B7E1E1}"/>
                </a:ext>
              </a:extLst>
            </p:cNvPr>
            <p:cNvSpPr/>
            <p:nvPr/>
          </p:nvSpPr>
          <p:spPr>
            <a:xfrm>
              <a:off x="3363993" y="2228630"/>
              <a:ext cx="1813051" cy="96247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Null-Hypothesis Significance Test</a:t>
              </a:r>
            </a:p>
          </p:txBody>
        </p:sp>
        <p:sp>
          <p:nvSpPr>
            <p:cNvPr id="13" name="Rectangle 12">
              <a:extLst>
                <a:ext uri="{FF2B5EF4-FFF2-40B4-BE49-F238E27FC236}">
                  <a16:creationId xmlns:a16="http://schemas.microsoft.com/office/drawing/2014/main" id="{FBD9C29B-A560-A445-8E79-C7E8AC4DD1D4}"/>
                </a:ext>
              </a:extLst>
            </p:cNvPr>
            <p:cNvSpPr/>
            <p:nvPr/>
          </p:nvSpPr>
          <p:spPr>
            <a:xfrm>
              <a:off x="5310604" y="2228630"/>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Bayes Factor</a:t>
              </a:r>
            </a:p>
          </p:txBody>
        </p:sp>
        <p:sp>
          <p:nvSpPr>
            <p:cNvPr id="14" name="Rectangle 13">
              <a:extLst>
                <a:ext uri="{FF2B5EF4-FFF2-40B4-BE49-F238E27FC236}">
                  <a16:creationId xmlns:a16="http://schemas.microsoft.com/office/drawing/2014/main" id="{6EE69E05-CB86-5C40-B175-0A03B6D6ABB8}"/>
                </a:ext>
              </a:extLst>
            </p:cNvPr>
            <p:cNvSpPr/>
            <p:nvPr/>
          </p:nvSpPr>
          <p:spPr>
            <a:xfrm>
              <a:off x="3363993" y="3327075"/>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Confidence Interval</a:t>
              </a:r>
            </a:p>
          </p:txBody>
        </p:sp>
        <p:sp>
          <p:nvSpPr>
            <p:cNvPr id="15" name="Rectangle 14">
              <a:extLst>
                <a:ext uri="{FF2B5EF4-FFF2-40B4-BE49-F238E27FC236}">
                  <a16:creationId xmlns:a16="http://schemas.microsoft.com/office/drawing/2014/main" id="{4908272D-BEF7-CD46-8790-0867B6931F73}"/>
                </a:ext>
              </a:extLst>
            </p:cNvPr>
            <p:cNvSpPr/>
            <p:nvPr/>
          </p:nvSpPr>
          <p:spPr>
            <a:xfrm>
              <a:off x="5310604" y="3327075"/>
              <a:ext cx="1813051" cy="96247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Posterior Intervals</a:t>
              </a:r>
            </a:p>
          </p:txBody>
        </p:sp>
      </p:grpSp>
      <p:sp>
        <p:nvSpPr>
          <p:cNvPr id="7" name="Rounded Rectangle 6">
            <a:extLst>
              <a:ext uri="{FF2B5EF4-FFF2-40B4-BE49-F238E27FC236}">
                <a16:creationId xmlns:a16="http://schemas.microsoft.com/office/drawing/2014/main" id="{4F2CFAF7-D496-1749-B3CF-5162EE352C78}"/>
              </a:ext>
            </a:extLst>
          </p:cNvPr>
          <p:cNvSpPr/>
          <p:nvPr/>
        </p:nvSpPr>
        <p:spPr>
          <a:xfrm>
            <a:off x="5436620" y="2964114"/>
            <a:ext cx="569032" cy="393562"/>
          </a:xfrm>
          <a:prstGeom prst="roundRect">
            <a:avLst/>
          </a:prstGeom>
          <a:solidFill>
            <a:schemeClr val="bg1"/>
          </a:solidFill>
          <a:ln>
            <a:solidFill>
              <a:srgbClr val="FF1600"/>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dirty="0"/>
              <a:t>👎🏽</a:t>
            </a:r>
            <a:r>
              <a:rPr lang="en-US" sz="1600" dirty="0"/>
              <a:t> </a:t>
            </a:r>
            <a:endParaRPr lang="en-US" sz="1600" dirty="0">
              <a:solidFill>
                <a:srgbClr val="0010FB"/>
              </a:solidFill>
            </a:endParaRPr>
          </a:p>
        </p:txBody>
      </p:sp>
      <p:sp>
        <p:nvSpPr>
          <p:cNvPr id="18" name="Rounded Rectangle 17">
            <a:extLst>
              <a:ext uri="{FF2B5EF4-FFF2-40B4-BE49-F238E27FC236}">
                <a16:creationId xmlns:a16="http://schemas.microsoft.com/office/drawing/2014/main" id="{022CB21D-4727-C54A-9DB7-143DF9251BFA}"/>
              </a:ext>
            </a:extLst>
          </p:cNvPr>
          <p:cNvSpPr/>
          <p:nvPr/>
        </p:nvSpPr>
        <p:spPr>
          <a:xfrm>
            <a:off x="8393613" y="4497676"/>
            <a:ext cx="495332" cy="393562"/>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rgbClr val="0010FB"/>
                </a:solidFill>
              </a:rPr>
              <a:t>😑</a:t>
            </a:r>
          </a:p>
        </p:txBody>
      </p:sp>
      <p:sp>
        <p:nvSpPr>
          <p:cNvPr id="19" name="Rectangle 18">
            <a:extLst>
              <a:ext uri="{FF2B5EF4-FFF2-40B4-BE49-F238E27FC236}">
                <a16:creationId xmlns:a16="http://schemas.microsoft.com/office/drawing/2014/main" id="{56391DEC-FFFC-744C-A0B9-DC753A1C66D0}"/>
              </a:ext>
            </a:extLst>
          </p:cNvPr>
          <p:cNvSpPr/>
          <p:nvPr/>
        </p:nvSpPr>
        <p:spPr>
          <a:xfrm>
            <a:off x="642990" y="2080717"/>
            <a:ext cx="5034839" cy="1107996"/>
          </a:xfrm>
          <a:prstGeom prst="rect">
            <a:avLst/>
          </a:prstGeom>
        </p:spPr>
        <p:txBody>
          <a:bodyPr wrap="square">
            <a:spAutoFit/>
          </a:bodyPr>
          <a:lstStyle/>
          <a:p>
            <a:pPr marL="177800" indent="-177800" fontAlgn="base">
              <a:buFont typeface="Arial" panose="020B0604020202020204" pitchFamily="34" charset="0"/>
              <a:buChar char="•"/>
            </a:pPr>
            <a:r>
              <a:rPr lang="en-US" sz="2200" dirty="0"/>
              <a:t>P-values, while being </a:t>
            </a:r>
            <a:r>
              <a:rPr lang="en-US" sz="2200" dirty="0">
                <a:solidFill>
                  <a:srgbClr val="FF0000"/>
                </a:solidFill>
              </a:rPr>
              <a:t>the most common </a:t>
            </a:r>
            <a:r>
              <a:rPr lang="en-US" sz="2200" dirty="0"/>
              <a:t>approach, are inherently </a:t>
            </a:r>
            <a:r>
              <a:rPr lang="en-US" sz="2200" dirty="0">
                <a:solidFill>
                  <a:srgbClr val="FF0000"/>
                </a:solidFill>
              </a:rPr>
              <a:t>complex</a:t>
            </a:r>
            <a:r>
              <a:rPr lang="en-US" sz="2200" dirty="0"/>
              <a:t> and </a:t>
            </a:r>
            <a:r>
              <a:rPr lang="en-US" sz="2200" dirty="0">
                <a:solidFill>
                  <a:srgbClr val="FF0000"/>
                </a:solidFill>
              </a:rPr>
              <a:t>easy to misinterpret</a:t>
            </a:r>
            <a:r>
              <a:rPr lang="en-US" sz="2200" dirty="0"/>
              <a:t>.  </a:t>
            </a:r>
          </a:p>
        </p:txBody>
      </p:sp>
    </p:spTree>
    <p:extLst>
      <p:ext uri="{BB962C8B-B14F-4D97-AF65-F5344CB8AC3E}">
        <p14:creationId xmlns:p14="http://schemas.microsoft.com/office/powerpoint/2010/main" val="360260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FF49B-0323-E749-A042-CF763CD12BB9}"/>
              </a:ext>
            </a:extLst>
          </p:cNvPr>
          <p:cNvSpPr>
            <a:spLocks noGrp="1"/>
          </p:cNvSpPr>
          <p:nvPr>
            <p:ph type="title"/>
          </p:nvPr>
        </p:nvSpPr>
        <p:spPr/>
        <p:txBody>
          <a:bodyPr/>
          <a:lstStyle/>
          <a:p>
            <a:r>
              <a:rPr lang="en-US" dirty="0"/>
              <a:t>Participants in Our Survey</a:t>
            </a:r>
          </a:p>
        </p:txBody>
      </p:sp>
      <p:sp>
        <p:nvSpPr>
          <p:cNvPr id="3" name="Content Placeholder 2">
            <a:extLst>
              <a:ext uri="{FF2B5EF4-FFF2-40B4-BE49-F238E27FC236}">
                <a16:creationId xmlns:a16="http://schemas.microsoft.com/office/drawing/2014/main" id="{FF6B7023-5326-6F4A-BAFD-8CCD7A2311A4}"/>
              </a:ext>
            </a:extLst>
          </p:cNvPr>
          <p:cNvSpPr>
            <a:spLocks noGrp="1"/>
          </p:cNvSpPr>
          <p:nvPr>
            <p:ph idx="1"/>
          </p:nvPr>
        </p:nvSpPr>
        <p:spPr/>
        <p:txBody>
          <a:bodyPr/>
          <a:lstStyle/>
          <a:p>
            <a:r>
              <a:rPr lang="en-US" i="1" dirty="0"/>
              <a:t>“I know p-values and I know how to interpret them.”</a:t>
            </a:r>
          </a:p>
        </p:txBody>
      </p:sp>
      <p:pic>
        <p:nvPicPr>
          <p:cNvPr id="5" name="Picture 4" descr="A screenshot of a cell phone&#10;&#10;Description automatically generated">
            <a:extLst>
              <a:ext uri="{FF2B5EF4-FFF2-40B4-BE49-F238E27FC236}">
                <a16:creationId xmlns:a16="http://schemas.microsoft.com/office/drawing/2014/main" id="{BEBFD2A0-8D35-894A-AE7B-2BE6058D65A1}"/>
              </a:ext>
            </a:extLst>
          </p:cNvPr>
          <p:cNvPicPr>
            <a:picLocks noChangeAspect="1"/>
          </p:cNvPicPr>
          <p:nvPr/>
        </p:nvPicPr>
        <p:blipFill>
          <a:blip r:embed="rId2"/>
          <a:stretch>
            <a:fillRect/>
          </a:stretch>
        </p:blipFill>
        <p:spPr>
          <a:xfrm>
            <a:off x="998847" y="1962687"/>
            <a:ext cx="7146305" cy="2241843"/>
          </a:xfrm>
          <a:prstGeom prst="rect">
            <a:avLst/>
          </a:prstGeom>
        </p:spPr>
      </p:pic>
      <p:sp>
        <p:nvSpPr>
          <p:cNvPr id="4" name="Slide Number Placeholder 3">
            <a:extLst>
              <a:ext uri="{FF2B5EF4-FFF2-40B4-BE49-F238E27FC236}">
                <a16:creationId xmlns:a16="http://schemas.microsoft.com/office/drawing/2014/main" id="{07D37409-32AA-F447-89FC-CF84D2B8C77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6107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7DAA2-2194-7545-AF59-EDCCB594FFAC}"/>
              </a:ext>
            </a:extLst>
          </p:cNvPr>
          <p:cNvSpPr>
            <a:spLocks noGrp="1"/>
          </p:cNvSpPr>
          <p:nvPr>
            <p:ph type="title"/>
          </p:nvPr>
        </p:nvSpPr>
        <p:spPr/>
        <p:txBody>
          <a:bodyPr/>
          <a:lstStyle/>
          <a:p>
            <a:r>
              <a:rPr lang="en-US" dirty="0"/>
              <a:t>A Survey Question: Interpreting P-value</a:t>
            </a:r>
          </a:p>
        </p:txBody>
      </p:sp>
      <p:sp>
        <p:nvSpPr>
          <p:cNvPr id="3" name="Content Placeholder 2">
            <a:extLst>
              <a:ext uri="{FF2B5EF4-FFF2-40B4-BE49-F238E27FC236}">
                <a16:creationId xmlns:a16="http://schemas.microsoft.com/office/drawing/2014/main" id="{32DAFAD3-26B4-A547-9164-C2554A4974F0}"/>
              </a:ext>
            </a:extLst>
          </p:cNvPr>
          <p:cNvSpPr>
            <a:spLocks noGrp="1"/>
          </p:cNvSpPr>
          <p:nvPr>
            <p:ph idx="1"/>
          </p:nvPr>
        </p:nvSpPr>
        <p:spPr>
          <a:xfrm>
            <a:off x="628650" y="1369219"/>
            <a:ext cx="7443932" cy="3263504"/>
          </a:xfrm>
        </p:spPr>
        <p:txBody>
          <a:bodyPr/>
          <a:lstStyle/>
          <a:p>
            <a:r>
              <a:rPr lang="en-US" i="1" dirty="0"/>
              <a:t>An NLP paper shows a performance of 38% for a </a:t>
            </a:r>
            <a:r>
              <a:rPr lang="en-US" i="1" dirty="0">
                <a:solidFill>
                  <a:srgbClr val="0010FB"/>
                </a:solidFill>
              </a:rPr>
              <a:t>classifier-1</a:t>
            </a:r>
            <a:r>
              <a:rPr lang="en-US" i="1" dirty="0"/>
              <a:t>. They also show that adding a feature improves the performance to 45% (call this </a:t>
            </a:r>
            <a:r>
              <a:rPr lang="en-US" i="1" dirty="0">
                <a:solidFill>
                  <a:srgbClr val="FF0000"/>
                </a:solidFill>
              </a:rPr>
              <a:t>classifier-2</a:t>
            </a:r>
            <a:r>
              <a:rPr lang="en-US" i="1" dirty="0"/>
              <a:t>). The authors claim that this finding is </a:t>
            </a:r>
            <a:r>
              <a:rPr lang="en-US" i="1" dirty="0">
                <a:solidFill>
                  <a:srgbClr val="7030A0"/>
                </a:solidFill>
              </a:rPr>
              <a:t>“statistically significant”</a:t>
            </a:r>
            <a:r>
              <a:rPr lang="en-US" i="1" dirty="0"/>
              <a:t> with a significance level of 0.01. Which of the following(s) make sense?</a:t>
            </a:r>
          </a:p>
          <a:p>
            <a:endParaRPr lang="en-US" dirty="0"/>
          </a:p>
          <a:p>
            <a:pPr marL="685800" lvl="1" indent="-342900">
              <a:buFont typeface="+mj-lt"/>
              <a:buAutoNum type="alphaLcParenR"/>
            </a:pPr>
            <a:r>
              <a:rPr lang="en-US" dirty="0"/>
              <a:t>The probability of observing a margin 7% is at most 0.01, assuming that the two classifiers inherently have the same performance.</a:t>
            </a:r>
          </a:p>
          <a:p>
            <a:pPr marL="685800" lvl="1" indent="-342900">
              <a:buFont typeface="+mj-lt"/>
              <a:buAutoNum type="alphaLcParenR"/>
            </a:pPr>
            <a:r>
              <a:rPr lang="en-US" dirty="0"/>
              <a:t>If we repeat the experiment, with a probability 99% classifier-2 will have a higher performance than classifier-1.</a:t>
            </a:r>
          </a:p>
        </p:txBody>
      </p:sp>
      <p:sp>
        <p:nvSpPr>
          <p:cNvPr id="4" name="TextBox 3">
            <a:extLst>
              <a:ext uri="{FF2B5EF4-FFF2-40B4-BE49-F238E27FC236}">
                <a16:creationId xmlns:a16="http://schemas.microsoft.com/office/drawing/2014/main" id="{AA926446-07C6-3342-9CC2-3B61BC55909D}"/>
              </a:ext>
            </a:extLst>
          </p:cNvPr>
          <p:cNvSpPr txBox="1"/>
          <p:nvPr/>
        </p:nvSpPr>
        <p:spPr>
          <a:xfrm>
            <a:off x="8039893" y="3229845"/>
            <a:ext cx="583814" cy="369332"/>
          </a:xfrm>
          <a:prstGeom prst="rect">
            <a:avLst/>
          </a:prstGeom>
          <a:solidFill>
            <a:schemeClr val="accent6">
              <a:lumMod val="20000"/>
              <a:lumOff val="80000"/>
            </a:schemeClr>
          </a:solidFill>
        </p:spPr>
        <p:txBody>
          <a:bodyPr wrap="none" rtlCol="0">
            <a:spAutoFit/>
          </a:bodyPr>
          <a:lstStyle/>
          <a:p>
            <a:pPr algn="ctr"/>
            <a:r>
              <a:rPr lang="en-US" dirty="0">
                <a:solidFill>
                  <a:schemeClr val="accent6">
                    <a:lumMod val="75000"/>
                  </a:schemeClr>
                </a:solidFill>
              </a:rPr>
              <a:t>23%</a:t>
            </a:r>
          </a:p>
        </p:txBody>
      </p:sp>
      <p:sp>
        <p:nvSpPr>
          <p:cNvPr id="5" name="TextBox 4">
            <a:extLst>
              <a:ext uri="{FF2B5EF4-FFF2-40B4-BE49-F238E27FC236}">
                <a16:creationId xmlns:a16="http://schemas.microsoft.com/office/drawing/2014/main" id="{265391FE-D678-2E43-9094-991619BB0E1F}"/>
              </a:ext>
            </a:extLst>
          </p:cNvPr>
          <p:cNvSpPr txBox="1"/>
          <p:nvPr/>
        </p:nvSpPr>
        <p:spPr>
          <a:xfrm>
            <a:off x="8048439" y="3905646"/>
            <a:ext cx="583814" cy="369332"/>
          </a:xfrm>
          <a:prstGeom prst="rect">
            <a:avLst/>
          </a:prstGeom>
          <a:solidFill>
            <a:schemeClr val="accent2">
              <a:lumMod val="20000"/>
              <a:lumOff val="80000"/>
            </a:schemeClr>
          </a:solidFill>
        </p:spPr>
        <p:txBody>
          <a:bodyPr wrap="none" rtlCol="0">
            <a:spAutoFit/>
          </a:bodyPr>
          <a:lstStyle/>
          <a:p>
            <a:pPr algn="ctr"/>
            <a:r>
              <a:rPr lang="en-US" dirty="0">
                <a:solidFill>
                  <a:srgbClr val="FF0000"/>
                </a:solidFill>
              </a:rPr>
              <a:t>30%</a:t>
            </a:r>
          </a:p>
        </p:txBody>
      </p:sp>
      <p:sp>
        <p:nvSpPr>
          <p:cNvPr id="6" name="Slide Number Placeholder 5">
            <a:extLst>
              <a:ext uri="{FF2B5EF4-FFF2-40B4-BE49-F238E27FC236}">
                <a16:creationId xmlns:a16="http://schemas.microsoft.com/office/drawing/2014/main" id="{E2F146DA-4012-B242-8F29-D6C10A70F4D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
        <p:nvSpPr>
          <p:cNvPr id="7" name="Rectangle 6">
            <a:extLst>
              <a:ext uri="{FF2B5EF4-FFF2-40B4-BE49-F238E27FC236}">
                <a16:creationId xmlns:a16="http://schemas.microsoft.com/office/drawing/2014/main" id="{196EAEAC-A27C-A64A-8B87-0641E214BEB6}"/>
              </a:ext>
            </a:extLst>
          </p:cNvPr>
          <p:cNvSpPr/>
          <p:nvPr/>
        </p:nvSpPr>
        <p:spPr>
          <a:xfrm>
            <a:off x="7998695" y="2391912"/>
            <a:ext cx="646331" cy="646331"/>
          </a:xfrm>
          <a:prstGeom prst="rect">
            <a:avLst/>
          </a:prstGeom>
        </p:spPr>
        <p:txBody>
          <a:bodyPr wrap="none">
            <a:spAutoFit/>
          </a:bodyPr>
          <a:lstStyle/>
          <a:p>
            <a:r>
              <a:rPr lang="en-US" sz="3600" u="sng" dirty="0">
                <a:solidFill>
                  <a:srgbClr val="660099"/>
                </a:solidFill>
                <a:latin typeface="Calibri" panose="020F0502020204030204" pitchFamily="34" charset="0"/>
                <a:hlinkClick r:id="rId2"/>
              </a:rPr>
              <a:t>🤦</a:t>
            </a:r>
            <a:endParaRPr lang="en-US" sz="3600" u="sng" dirty="0">
              <a:solidFill>
                <a:srgbClr val="660099"/>
              </a:solidFill>
              <a:effectLst/>
              <a:latin typeface="Calibri" panose="020F0502020204030204" pitchFamily="34" charset="0"/>
              <a:hlinkClick r:id="rId2"/>
            </a:endParaRPr>
          </a:p>
        </p:txBody>
      </p:sp>
    </p:spTree>
    <p:extLst>
      <p:ext uri="{BB962C8B-B14F-4D97-AF65-F5344CB8AC3E}">
        <p14:creationId xmlns:p14="http://schemas.microsoft.com/office/powerpoint/2010/main" val="171015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31851273-D2D6-CD4B-93CC-ACF568BAAF98}"/>
              </a:ext>
            </a:extLst>
          </p:cNvPr>
          <p:cNvSpPr/>
          <p:nvPr/>
        </p:nvSpPr>
        <p:spPr>
          <a:xfrm>
            <a:off x="7328141" y="1537496"/>
            <a:ext cx="1266412" cy="2945887"/>
          </a:xfrm>
          <a:prstGeom prst="round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 name="Title 1">
            <a:extLst>
              <a:ext uri="{FF2B5EF4-FFF2-40B4-BE49-F238E27FC236}">
                <a16:creationId xmlns:a16="http://schemas.microsoft.com/office/drawing/2014/main" id="{878F01AF-3BD3-1A42-AC3C-8A44E05BA4F4}"/>
              </a:ext>
            </a:extLst>
          </p:cNvPr>
          <p:cNvSpPr>
            <a:spLocks noGrp="1"/>
          </p:cNvSpPr>
          <p:nvPr>
            <p:ph type="title"/>
          </p:nvPr>
        </p:nvSpPr>
        <p:spPr/>
        <p:txBody>
          <a:bodyPr>
            <a:normAutofit fontScale="90000"/>
          </a:bodyPr>
          <a:lstStyle/>
          <a:p>
            <a:r>
              <a:rPr lang="en-US" dirty="0"/>
              <a:t>Unintended Misleading Result by Iterative Testing</a:t>
            </a:r>
          </a:p>
        </p:txBody>
      </p:sp>
      <p:sp>
        <p:nvSpPr>
          <p:cNvPr id="3" name="Content Placeholder 2">
            <a:extLst>
              <a:ext uri="{FF2B5EF4-FFF2-40B4-BE49-F238E27FC236}">
                <a16:creationId xmlns:a16="http://schemas.microsoft.com/office/drawing/2014/main" id="{68EC360E-0C1B-B04A-ACB6-D054029F0C4B}"/>
              </a:ext>
            </a:extLst>
          </p:cNvPr>
          <p:cNvSpPr>
            <a:spLocks noGrp="1"/>
          </p:cNvSpPr>
          <p:nvPr>
            <p:ph idx="1"/>
          </p:nvPr>
        </p:nvSpPr>
        <p:spPr>
          <a:xfrm>
            <a:off x="628650" y="1369219"/>
            <a:ext cx="3763590" cy="3263504"/>
          </a:xfrm>
        </p:spPr>
        <p:txBody>
          <a:bodyPr>
            <a:normAutofit/>
          </a:bodyPr>
          <a:lstStyle/>
          <a:p>
            <a:r>
              <a:rPr lang="en-US" sz="2000" dirty="0"/>
              <a:t>Many tests are designed for a </a:t>
            </a:r>
            <a:r>
              <a:rPr lang="en-US" sz="2000" b="1" dirty="0"/>
              <a:t>single-round</a:t>
            </a:r>
            <a:r>
              <a:rPr lang="en-US" sz="2000" dirty="0"/>
              <a:t> experiment. </a:t>
            </a:r>
          </a:p>
          <a:p>
            <a:endParaRPr lang="en-US" sz="2000" dirty="0"/>
          </a:p>
          <a:p>
            <a:r>
              <a:rPr lang="en-US" sz="2000" dirty="0"/>
              <a:t>In practice researchers perform </a:t>
            </a:r>
            <a:r>
              <a:rPr lang="en-US" sz="2000" b="1" dirty="0"/>
              <a:t>multiple</a:t>
            </a:r>
            <a:r>
              <a:rPr lang="en-US" sz="2000" dirty="0"/>
              <a:t> rounds of experiments. </a:t>
            </a:r>
          </a:p>
          <a:p>
            <a:endParaRPr lang="en-US" sz="2000" dirty="0"/>
          </a:p>
          <a:p>
            <a:r>
              <a:rPr lang="en-US" sz="2000" dirty="0"/>
              <a:t>This is a major problem when using </a:t>
            </a:r>
            <a:r>
              <a:rPr lang="en-US" sz="2000" b="1" dirty="0"/>
              <a:t>binary tests. </a:t>
            </a:r>
          </a:p>
          <a:p>
            <a:pPr lvl="1"/>
            <a:r>
              <a:rPr lang="en-US" sz="1700" dirty="0"/>
              <a:t>E.g., you can “hack” a p-value test, with enough repetitions. </a:t>
            </a:r>
          </a:p>
        </p:txBody>
      </p:sp>
      <p:sp>
        <p:nvSpPr>
          <p:cNvPr id="8" name="Rectangle 7">
            <a:extLst>
              <a:ext uri="{FF2B5EF4-FFF2-40B4-BE49-F238E27FC236}">
                <a16:creationId xmlns:a16="http://schemas.microsoft.com/office/drawing/2014/main" id="{773D3C74-1093-7543-8EB7-85AF3CD5C79A}"/>
              </a:ext>
            </a:extLst>
          </p:cNvPr>
          <p:cNvSpPr/>
          <p:nvPr/>
        </p:nvSpPr>
        <p:spPr>
          <a:xfrm>
            <a:off x="7194193" y="1117364"/>
            <a:ext cx="154882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lgn="ctr"/>
            <a:r>
              <a:rPr lang="en-US" dirty="0">
                <a:latin typeface="Segoe Print" panose="02000800000000000000" pitchFamily="2" charset="0"/>
                <a:cs typeface="Sagona Book" panose="020F0502020204030204" pitchFamily="34" charset="0"/>
              </a:rPr>
              <a:t>Expectation</a:t>
            </a:r>
          </a:p>
        </p:txBody>
      </p:sp>
      <p:sp>
        <p:nvSpPr>
          <p:cNvPr id="7" name="Slide Number Placeholder 6">
            <a:extLst>
              <a:ext uri="{FF2B5EF4-FFF2-40B4-BE49-F238E27FC236}">
                <a16:creationId xmlns:a16="http://schemas.microsoft.com/office/drawing/2014/main" id="{802E65EA-F02E-B24B-AD17-DB1A6D0E00E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11" name="Picture 10">
            <a:extLst>
              <a:ext uri="{FF2B5EF4-FFF2-40B4-BE49-F238E27FC236}">
                <a16:creationId xmlns:a16="http://schemas.microsoft.com/office/drawing/2014/main" id="{3007CD2F-D87A-8844-8F6D-5A39FA4353CC}"/>
              </a:ext>
            </a:extLst>
          </p:cNvPr>
          <p:cNvPicPr>
            <a:picLocks noChangeAspect="1"/>
          </p:cNvPicPr>
          <p:nvPr/>
        </p:nvPicPr>
        <p:blipFill rotWithShape="1">
          <a:blip r:embed="rId3"/>
          <a:srcRect l="10100" t="33055" r="8423" b="33464"/>
          <a:stretch/>
        </p:blipFill>
        <p:spPr>
          <a:xfrm rot="5400000">
            <a:off x="7039025" y="2692295"/>
            <a:ext cx="1859160" cy="666535"/>
          </a:xfrm>
          <a:prstGeom prst="rect">
            <a:avLst/>
          </a:prstGeom>
        </p:spPr>
      </p:pic>
      <p:sp>
        <p:nvSpPr>
          <p:cNvPr id="34" name="Rounded Rectangle 33">
            <a:extLst>
              <a:ext uri="{FF2B5EF4-FFF2-40B4-BE49-F238E27FC236}">
                <a16:creationId xmlns:a16="http://schemas.microsoft.com/office/drawing/2014/main" id="{859570CF-39FF-394F-A615-07CBDF131F1D}"/>
              </a:ext>
            </a:extLst>
          </p:cNvPr>
          <p:cNvSpPr/>
          <p:nvPr/>
        </p:nvSpPr>
        <p:spPr>
          <a:xfrm>
            <a:off x="7635337" y="1742110"/>
            <a:ext cx="666535" cy="27384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Start</a:t>
            </a:r>
          </a:p>
        </p:txBody>
      </p:sp>
      <p:sp>
        <p:nvSpPr>
          <p:cNvPr id="36" name="Rectangle 35">
            <a:extLst>
              <a:ext uri="{FF2B5EF4-FFF2-40B4-BE49-F238E27FC236}">
                <a16:creationId xmlns:a16="http://schemas.microsoft.com/office/drawing/2014/main" id="{B9EDACDE-5409-F14D-B902-9EEACE5E4D48}"/>
              </a:ext>
            </a:extLst>
          </p:cNvPr>
          <p:cNvSpPr/>
          <p:nvPr/>
        </p:nvSpPr>
        <p:spPr>
          <a:xfrm>
            <a:off x="5192059" y="1117364"/>
            <a:ext cx="98296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pPr algn="ctr"/>
            <a:r>
              <a:rPr lang="en-US" dirty="0">
                <a:latin typeface="Segoe Print" panose="02000800000000000000" pitchFamily="2" charset="0"/>
                <a:cs typeface="Sagona Book" panose="020F0502020204030204" pitchFamily="34" charset="0"/>
              </a:rPr>
              <a:t>Reality</a:t>
            </a:r>
          </a:p>
        </p:txBody>
      </p:sp>
      <p:sp>
        <p:nvSpPr>
          <p:cNvPr id="37" name="Rounded Rectangle 36">
            <a:extLst>
              <a:ext uri="{FF2B5EF4-FFF2-40B4-BE49-F238E27FC236}">
                <a16:creationId xmlns:a16="http://schemas.microsoft.com/office/drawing/2014/main" id="{EC427DA2-80B3-0A41-A62F-449465B4C5FF}"/>
              </a:ext>
            </a:extLst>
          </p:cNvPr>
          <p:cNvSpPr/>
          <p:nvPr/>
        </p:nvSpPr>
        <p:spPr>
          <a:xfrm>
            <a:off x="5085684" y="1544696"/>
            <a:ext cx="1266412" cy="2945887"/>
          </a:xfrm>
          <a:prstGeom prst="round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0" name="Rounded Rectangle 39">
            <a:extLst>
              <a:ext uri="{FF2B5EF4-FFF2-40B4-BE49-F238E27FC236}">
                <a16:creationId xmlns:a16="http://schemas.microsoft.com/office/drawing/2014/main" id="{3B9D1E56-B261-4140-A90E-A6B669B381BA}"/>
              </a:ext>
            </a:extLst>
          </p:cNvPr>
          <p:cNvSpPr/>
          <p:nvPr/>
        </p:nvSpPr>
        <p:spPr>
          <a:xfrm>
            <a:off x="5392880" y="1749310"/>
            <a:ext cx="666535" cy="27384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Start</a:t>
            </a:r>
          </a:p>
        </p:txBody>
      </p:sp>
      <p:pic>
        <p:nvPicPr>
          <p:cNvPr id="15" name="Picture 14">
            <a:extLst>
              <a:ext uri="{FF2B5EF4-FFF2-40B4-BE49-F238E27FC236}">
                <a16:creationId xmlns:a16="http://schemas.microsoft.com/office/drawing/2014/main" id="{0BB486B1-E2C4-004C-9BD0-F99A720DFA2C}"/>
              </a:ext>
            </a:extLst>
          </p:cNvPr>
          <p:cNvPicPr>
            <a:picLocks noChangeAspect="1"/>
          </p:cNvPicPr>
          <p:nvPr/>
        </p:nvPicPr>
        <p:blipFill rotWithShape="1">
          <a:blip r:embed="rId4"/>
          <a:srcRect t="35366" r="4250" b="34625"/>
          <a:stretch/>
        </p:blipFill>
        <p:spPr>
          <a:xfrm rot="5400000">
            <a:off x="5256205" y="2698789"/>
            <a:ext cx="1606420" cy="503462"/>
          </a:xfrm>
          <a:prstGeom prst="rect">
            <a:avLst/>
          </a:prstGeom>
        </p:spPr>
      </p:pic>
      <p:pic>
        <p:nvPicPr>
          <p:cNvPr id="41" name="Picture 40">
            <a:extLst>
              <a:ext uri="{FF2B5EF4-FFF2-40B4-BE49-F238E27FC236}">
                <a16:creationId xmlns:a16="http://schemas.microsoft.com/office/drawing/2014/main" id="{FBD8D918-349C-A841-A3EE-1E4C423EC331}"/>
              </a:ext>
            </a:extLst>
          </p:cNvPr>
          <p:cNvPicPr>
            <a:picLocks noChangeAspect="1"/>
          </p:cNvPicPr>
          <p:nvPr/>
        </p:nvPicPr>
        <p:blipFill rotWithShape="1">
          <a:blip r:embed="rId4"/>
          <a:srcRect t="35366" r="4250" b="34625"/>
          <a:stretch/>
        </p:blipFill>
        <p:spPr>
          <a:xfrm rot="16200000">
            <a:off x="4599145" y="2831221"/>
            <a:ext cx="1606420" cy="503462"/>
          </a:xfrm>
          <a:prstGeom prst="rect">
            <a:avLst/>
          </a:prstGeom>
        </p:spPr>
      </p:pic>
      <p:sp>
        <p:nvSpPr>
          <p:cNvPr id="42" name="Rounded Rectangle 41">
            <a:extLst>
              <a:ext uri="{FF2B5EF4-FFF2-40B4-BE49-F238E27FC236}">
                <a16:creationId xmlns:a16="http://schemas.microsoft.com/office/drawing/2014/main" id="{79C9F6B4-2B2B-BB40-B141-FEFBC7E36DF2}"/>
              </a:ext>
            </a:extLst>
          </p:cNvPr>
          <p:cNvSpPr/>
          <p:nvPr/>
        </p:nvSpPr>
        <p:spPr>
          <a:xfrm>
            <a:off x="7635337" y="4021748"/>
            <a:ext cx="666535" cy="27384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End</a:t>
            </a:r>
          </a:p>
        </p:txBody>
      </p:sp>
      <p:sp>
        <p:nvSpPr>
          <p:cNvPr id="43" name="Rounded Rectangle 42">
            <a:extLst>
              <a:ext uri="{FF2B5EF4-FFF2-40B4-BE49-F238E27FC236}">
                <a16:creationId xmlns:a16="http://schemas.microsoft.com/office/drawing/2014/main" id="{1FD5D9CA-A9C3-7549-BD30-DE318DE91BE2}"/>
              </a:ext>
            </a:extLst>
          </p:cNvPr>
          <p:cNvSpPr/>
          <p:nvPr/>
        </p:nvSpPr>
        <p:spPr>
          <a:xfrm>
            <a:off x="5392880" y="4026136"/>
            <a:ext cx="666535" cy="27384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t>
            </a:r>
          </a:p>
        </p:txBody>
      </p:sp>
    </p:spTree>
    <p:extLst>
      <p:ext uri="{BB962C8B-B14F-4D97-AF65-F5344CB8AC3E}">
        <p14:creationId xmlns:p14="http://schemas.microsoft.com/office/powerpoint/2010/main" val="197015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animEffect transition="in" filter="fade">
                                      <p:cBhvr>
                                        <p:cTn id="54" dur="500"/>
                                        <p:tgtEl>
                                          <p:spTgt spid="3">
                                            <p:txEl>
                                              <p:pRg st="4" end="4"/>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Effect transition="in" filter="fade">
                                      <p:cBhvr>
                                        <p:cTn id="5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8" grpId="0" animBg="1"/>
      <p:bldP spid="34" grpId="0" animBg="1"/>
      <p:bldP spid="36" grpId="0" animBg="1"/>
      <p:bldP spid="37" grpId="0" animBg="1"/>
      <p:bldP spid="40" grpId="0" animBg="1"/>
      <p:bldP spid="42" grpId="0" animBg="1"/>
      <p:bldP spid="4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01AF-3BD3-1A42-AC3C-8A44E05BA4F4}"/>
              </a:ext>
            </a:extLst>
          </p:cNvPr>
          <p:cNvSpPr>
            <a:spLocks noGrp="1"/>
          </p:cNvSpPr>
          <p:nvPr>
            <p:ph type="title"/>
          </p:nvPr>
        </p:nvSpPr>
        <p:spPr/>
        <p:txBody>
          <a:bodyPr/>
          <a:lstStyle/>
          <a:p>
            <a:r>
              <a:rPr lang="en-US" dirty="0"/>
              <a:t>The Need for Assumptions</a:t>
            </a:r>
          </a:p>
        </p:txBody>
      </p:sp>
      <p:sp>
        <p:nvSpPr>
          <p:cNvPr id="3" name="Content Placeholder 2">
            <a:extLst>
              <a:ext uri="{FF2B5EF4-FFF2-40B4-BE49-F238E27FC236}">
                <a16:creationId xmlns:a16="http://schemas.microsoft.com/office/drawing/2014/main" id="{68EC360E-0C1B-B04A-ACB6-D054029F0C4B}"/>
              </a:ext>
            </a:extLst>
          </p:cNvPr>
          <p:cNvSpPr>
            <a:spLocks noGrp="1"/>
          </p:cNvSpPr>
          <p:nvPr>
            <p:ph idx="1"/>
          </p:nvPr>
        </p:nvSpPr>
        <p:spPr>
          <a:xfrm>
            <a:off x="628650" y="1369219"/>
            <a:ext cx="8053532" cy="3263504"/>
          </a:xfrm>
        </p:spPr>
        <p:txBody>
          <a:bodyPr>
            <a:normAutofit/>
          </a:bodyPr>
          <a:lstStyle/>
          <a:p>
            <a:r>
              <a:rPr lang="en-US" i="1" dirty="0">
                <a:solidFill>
                  <a:srgbClr val="0010FB"/>
                </a:solidFill>
              </a:rPr>
              <a:t>Which tests have assumptions? </a:t>
            </a:r>
            <a:r>
              <a:rPr lang="en-US" dirty="0">
                <a:solidFill>
                  <a:srgbClr val="0010FB"/>
                </a:solidFill>
              </a:rPr>
              <a:t> </a:t>
            </a:r>
          </a:p>
          <a:p>
            <a:r>
              <a:rPr lang="en-US" dirty="0"/>
              <a:t>Assumptions are necessary to perform any statistical tests. </a:t>
            </a:r>
          </a:p>
          <a:p>
            <a:pPr lvl="1"/>
            <a:r>
              <a:rPr lang="en-US" dirty="0"/>
              <a:t>“no free lunch” </a:t>
            </a:r>
          </a:p>
          <a:p>
            <a:r>
              <a:rPr lang="en-US" dirty="0"/>
              <a:t>Many of them are questionable!</a:t>
            </a:r>
          </a:p>
        </p:txBody>
      </p:sp>
      <p:grpSp>
        <p:nvGrpSpPr>
          <p:cNvPr id="8" name="Group 7">
            <a:extLst>
              <a:ext uri="{FF2B5EF4-FFF2-40B4-BE49-F238E27FC236}">
                <a16:creationId xmlns:a16="http://schemas.microsoft.com/office/drawing/2014/main" id="{61102297-5184-824A-9F88-A9E669722E0A}"/>
              </a:ext>
            </a:extLst>
          </p:cNvPr>
          <p:cNvGrpSpPr/>
          <p:nvPr/>
        </p:nvGrpSpPr>
        <p:grpSpPr>
          <a:xfrm>
            <a:off x="4437127" y="2351604"/>
            <a:ext cx="4134579" cy="2196870"/>
            <a:chOff x="1789654" y="1380811"/>
            <a:chExt cx="5334001" cy="2908738"/>
          </a:xfrm>
        </p:grpSpPr>
        <p:sp>
          <p:nvSpPr>
            <p:cNvPr id="13" name="Rectangle 12">
              <a:extLst>
                <a:ext uri="{FF2B5EF4-FFF2-40B4-BE49-F238E27FC236}">
                  <a16:creationId xmlns:a16="http://schemas.microsoft.com/office/drawing/2014/main" id="{31E28AD8-E3F5-2746-8856-AC268150D058}"/>
                </a:ext>
              </a:extLst>
            </p:cNvPr>
            <p:cNvSpPr/>
            <p:nvPr/>
          </p:nvSpPr>
          <p:spPr>
            <a:xfrm>
              <a:off x="3550128"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Frequentist</a:t>
              </a:r>
            </a:p>
          </p:txBody>
        </p:sp>
        <p:sp>
          <p:nvSpPr>
            <p:cNvPr id="14" name="Rectangle 13">
              <a:extLst>
                <a:ext uri="{FF2B5EF4-FFF2-40B4-BE49-F238E27FC236}">
                  <a16:creationId xmlns:a16="http://schemas.microsoft.com/office/drawing/2014/main" id="{572B88C8-943C-BA4A-AF7B-DF54BB537477}"/>
                </a:ext>
              </a:extLst>
            </p:cNvPr>
            <p:cNvSpPr/>
            <p:nvPr/>
          </p:nvSpPr>
          <p:spPr>
            <a:xfrm>
              <a:off x="5496740"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Bayesian</a:t>
              </a:r>
            </a:p>
          </p:txBody>
        </p:sp>
        <p:sp>
          <p:nvSpPr>
            <p:cNvPr id="15" name="Rectangle 14">
              <a:extLst>
                <a:ext uri="{FF2B5EF4-FFF2-40B4-BE49-F238E27FC236}">
                  <a16:creationId xmlns:a16="http://schemas.microsoft.com/office/drawing/2014/main" id="{7D349924-4EF7-9E41-A9B4-E3BAE4C39C14}"/>
                </a:ext>
              </a:extLst>
            </p:cNvPr>
            <p:cNvSpPr/>
            <p:nvPr/>
          </p:nvSpPr>
          <p:spPr>
            <a:xfrm>
              <a:off x="1789655" y="2293966"/>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Binary Decision</a:t>
              </a:r>
            </a:p>
          </p:txBody>
        </p:sp>
        <p:sp>
          <p:nvSpPr>
            <p:cNvPr id="16" name="Rectangle 15">
              <a:extLst>
                <a:ext uri="{FF2B5EF4-FFF2-40B4-BE49-F238E27FC236}">
                  <a16:creationId xmlns:a16="http://schemas.microsoft.com/office/drawing/2014/main" id="{3930DB8A-1761-594D-AAA8-AA1EDD6D97B0}"/>
                </a:ext>
              </a:extLst>
            </p:cNvPr>
            <p:cNvSpPr/>
            <p:nvPr/>
          </p:nvSpPr>
          <p:spPr>
            <a:xfrm>
              <a:off x="1789654" y="3392411"/>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Uncertainty Estimations</a:t>
              </a:r>
            </a:p>
          </p:txBody>
        </p:sp>
        <p:sp>
          <p:nvSpPr>
            <p:cNvPr id="17" name="Rectangle 16">
              <a:extLst>
                <a:ext uri="{FF2B5EF4-FFF2-40B4-BE49-F238E27FC236}">
                  <a16:creationId xmlns:a16="http://schemas.microsoft.com/office/drawing/2014/main" id="{2D75E46E-94DE-7445-88EF-35CAE2E09979}"/>
                </a:ext>
              </a:extLst>
            </p:cNvPr>
            <p:cNvSpPr/>
            <p:nvPr/>
          </p:nvSpPr>
          <p:spPr>
            <a:xfrm>
              <a:off x="3363993" y="2228630"/>
              <a:ext cx="1813051" cy="96247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Null-Hypothesis Significance Test</a:t>
              </a:r>
            </a:p>
          </p:txBody>
        </p:sp>
        <p:sp>
          <p:nvSpPr>
            <p:cNvPr id="18" name="Rectangle 17">
              <a:extLst>
                <a:ext uri="{FF2B5EF4-FFF2-40B4-BE49-F238E27FC236}">
                  <a16:creationId xmlns:a16="http://schemas.microsoft.com/office/drawing/2014/main" id="{98DBBEA5-F0D8-0242-AFBE-115FE2A3EA28}"/>
                </a:ext>
              </a:extLst>
            </p:cNvPr>
            <p:cNvSpPr/>
            <p:nvPr/>
          </p:nvSpPr>
          <p:spPr>
            <a:xfrm>
              <a:off x="5310604" y="2228630"/>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Bayes Factor</a:t>
              </a:r>
            </a:p>
          </p:txBody>
        </p:sp>
        <p:sp>
          <p:nvSpPr>
            <p:cNvPr id="19" name="Rectangle 18">
              <a:extLst>
                <a:ext uri="{FF2B5EF4-FFF2-40B4-BE49-F238E27FC236}">
                  <a16:creationId xmlns:a16="http://schemas.microsoft.com/office/drawing/2014/main" id="{4D3D5265-0CBC-2142-9B42-80271C21E487}"/>
                </a:ext>
              </a:extLst>
            </p:cNvPr>
            <p:cNvSpPr/>
            <p:nvPr/>
          </p:nvSpPr>
          <p:spPr>
            <a:xfrm>
              <a:off x="3363993" y="3327075"/>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Confidence Interval</a:t>
              </a:r>
            </a:p>
          </p:txBody>
        </p:sp>
        <p:sp>
          <p:nvSpPr>
            <p:cNvPr id="20" name="Rectangle 19">
              <a:extLst>
                <a:ext uri="{FF2B5EF4-FFF2-40B4-BE49-F238E27FC236}">
                  <a16:creationId xmlns:a16="http://schemas.microsoft.com/office/drawing/2014/main" id="{DCF41C15-0784-424E-98E8-7D3C0679320B}"/>
                </a:ext>
              </a:extLst>
            </p:cNvPr>
            <p:cNvSpPr/>
            <p:nvPr/>
          </p:nvSpPr>
          <p:spPr>
            <a:xfrm>
              <a:off x="5310604" y="3327075"/>
              <a:ext cx="1813051" cy="96247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Posterior Intervals</a:t>
              </a:r>
            </a:p>
          </p:txBody>
        </p:sp>
      </p:grpSp>
      <p:sp>
        <p:nvSpPr>
          <p:cNvPr id="4" name="Slide Number Placeholder 3">
            <a:extLst>
              <a:ext uri="{FF2B5EF4-FFF2-40B4-BE49-F238E27FC236}">
                <a16:creationId xmlns:a16="http://schemas.microsoft.com/office/drawing/2014/main" id="{632E7504-0D0C-9A43-8C99-E6F36F09080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239206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D1320-3368-C14C-B790-385584A86AB0}"/>
              </a:ext>
            </a:extLst>
          </p:cNvPr>
          <p:cNvSpPr>
            <a:spLocks noGrp="1"/>
          </p:cNvSpPr>
          <p:nvPr>
            <p:ph type="title"/>
          </p:nvPr>
        </p:nvSpPr>
        <p:spPr/>
        <p:txBody>
          <a:bodyPr>
            <a:normAutofit fontScale="90000"/>
          </a:bodyPr>
          <a:lstStyle/>
          <a:p>
            <a:r>
              <a:rPr lang="en-US" dirty="0"/>
              <a:t>Ambiguity problem in interpreting “significance”</a:t>
            </a:r>
          </a:p>
        </p:txBody>
      </p:sp>
      <p:pic>
        <p:nvPicPr>
          <p:cNvPr id="7" name="Content Placeholder 6" descr="A picture containing text, newspaper&#10;&#10;Description automatically generated">
            <a:extLst>
              <a:ext uri="{FF2B5EF4-FFF2-40B4-BE49-F238E27FC236}">
                <a16:creationId xmlns:a16="http://schemas.microsoft.com/office/drawing/2014/main" id="{D8E943F1-788D-9044-8F22-D5E3F4383AA6}"/>
              </a:ext>
            </a:extLst>
          </p:cNvPr>
          <p:cNvPicPr>
            <a:picLocks noGrp="1" noChangeAspect="1"/>
          </p:cNvPicPr>
          <p:nvPr>
            <p:ph idx="1"/>
          </p:nvPr>
        </p:nvPicPr>
        <p:blipFill>
          <a:blip r:embed="rId3"/>
          <a:stretch>
            <a:fillRect/>
          </a:stretch>
        </p:blipFill>
        <p:spPr>
          <a:xfrm>
            <a:off x="4341264" y="1159550"/>
            <a:ext cx="2050991" cy="3819738"/>
          </a:xfrm>
        </p:spPr>
      </p:pic>
      <p:pic>
        <p:nvPicPr>
          <p:cNvPr id="13" name="Picture 12" descr="A screenshot of a cell phone&#10;&#10;Description automatically generated">
            <a:extLst>
              <a:ext uri="{FF2B5EF4-FFF2-40B4-BE49-F238E27FC236}">
                <a16:creationId xmlns:a16="http://schemas.microsoft.com/office/drawing/2014/main" id="{FBD7F8A8-41EE-0D4E-8809-B90D1392CF09}"/>
              </a:ext>
            </a:extLst>
          </p:cNvPr>
          <p:cNvPicPr>
            <a:picLocks noChangeAspect="1"/>
          </p:cNvPicPr>
          <p:nvPr/>
        </p:nvPicPr>
        <p:blipFill>
          <a:blip r:embed="rId4"/>
          <a:stretch>
            <a:fillRect/>
          </a:stretch>
        </p:blipFill>
        <p:spPr>
          <a:xfrm>
            <a:off x="158633" y="1159550"/>
            <a:ext cx="3646269" cy="4591770"/>
          </a:xfrm>
          <a:prstGeom prst="rect">
            <a:avLst/>
          </a:prstGeom>
        </p:spPr>
      </p:pic>
      <p:pic>
        <p:nvPicPr>
          <p:cNvPr id="15" name="Picture 14" descr="A screenshot of text&#10;&#10;Description automatically generated">
            <a:extLst>
              <a:ext uri="{FF2B5EF4-FFF2-40B4-BE49-F238E27FC236}">
                <a16:creationId xmlns:a16="http://schemas.microsoft.com/office/drawing/2014/main" id="{5AFD1000-A6B0-434B-BE73-8EF9D79D307F}"/>
              </a:ext>
            </a:extLst>
          </p:cNvPr>
          <p:cNvPicPr>
            <a:picLocks noChangeAspect="1"/>
          </p:cNvPicPr>
          <p:nvPr/>
        </p:nvPicPr>
        <p:blipFill>
          <a:blip r:embed="rId5"/>
          <a:stretch>
            <a:fillRect/>
          </a:stretch>
        </p:blipFill>
        <p:spPr>
          <a:xfrm>
            <a:off x="6673698" y="1242378"/>
            <a:ext cx="2034593" cy="2808455"/>
          </a:xfrm>
          <a:prstGeom prst="rect">
            <a:avLst/>
          </a:prstGeom>
        </p:spPr>
      </p:pic>
      <p:sp>
        <p:nvSpPr>
          <p:cNvPr id="3" name="Slide Number Placeholder 2">
            <a:extLst>
              <a:ext uri="{FF2B5EF4-FFF2-40B4-BE49-F238E27FC236}">
                <a16:creationId xmlns:a16="http://schemas.microsoft.com/office/drawing/2014/main" id="{5EE8434E-68E5-8C48-BE03-4E005EAAD15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157360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D1320-3368-C14C-B790-385584A86AB0}"/>
              </a:ext>
            </a:extLst>
          </p:cNvPr>
          <p:cNvSpPr>
            <a:spLocks noGrp="1"/>
          </p:cNvSpPr>
          <p:nvPr>
            <p:ph type="title"/>
          </p:nvPr>
        </p:nvSpPr>
        <p:spPr/>
        <p:txBody>
          <a:bodyPr>
            <a:normAutofit fontScale="90000"/>
          </a:bodyPr>
          <a:lstStyle/>
          <a:p>
            <a:r>
              <a:rPr lang="en-US" dirty="0"/>
              <a:t>Ambiguity problem in interpreting “significance”</a:t>
            </a:r>
          </a:p>
        </p:txBody>
      </p:sp>
      <p:sp>
        <p:nvSpPr>
          <p:cNvPr id="3" name="Content Placeholder 2">
            <a:extLst>
              <a:ext uri="{FF2B5EF4-FFF2-40B4-BE49-F238E27FC236}">
                <a16:creationId xmlns:a16="http://schemas.microsoft.com/office/drawing/2014/main" id="{F23BE263-69E9-0B49-B710-1B542663C162}"/>
              </a:ext>
            </a:extLst>
          </p:cNvPr>
          <p:cNvSpPr>
            <a:spLocks noGrp="1"/>
          </p:cNvSpPr>
          <p:nvPr>
            <p:ph idx="1"/>
          </p:nvPr>
        </p:nvSpPr>
        <p:spPr>
          <a:xfrm>
            <a:off x="628650" y="1369219"/>
            <a:ext cx="7988576" cy="3263504"/>
          </a:xfrm>
        </p:spPr>
        <p:txBody>
          <a:bodyPr>
            <a:normAutofit/>
          </a:bodyPr>
          <a:lstStyle/>
          <a:p>
            <a:r>
              <a:rPr lang="en-US" i="1" dirty="0"/>
              <a:t>An NLP paper presents </a:t>
            </a:r>
            <a:r>
              <a:rPr lang="en-US" i="1" dirty="0">
                <a:solidFill>
                  <a:srgbClr val="0010FB"/>
                </a:solidFill>
              </a:rPr>
              <a:t>system-1</a:t>
            </a:r>
            <a:r>
              <a:rPr lang="en-US" i="1" dirty="0"/>
              <a:t> and it compares it with a baseline </a:t>
            </a:r>
            <a:r>
              <a:rPr lang="en-US" i="1" dirty="0">
                <a:solidFill>
                  <a:srgbClr val="FF0000"/>
                </a:solidFill>
              </a:rPr>
              <a:t>system-2</a:t>
            </a:r>
            <a:r>
              <a:rPr lang="en-US" i="1" dirty="0"/>
              <a:t>. In its “abstract” it writes: “... </a:t>
            </a:r>
            <a:r>
              <a:rPr lang="en-US" i="1" dirty="0">
                <a:solidFill>
                  <a:srgbClr val="0010FB"/>
                </a:solidFill>
              </a:rPr>
              <a:t>system-1</a:t>
            </a:r>
            <a:r>
              <a:rPr lang="en-US" i="1" dirty="0"/>
              <a:t> significantly improves over </a:t>
            </a:r>
            <a:r>
              <a:rPr lang="en-US" i="1" dirty="0">
                <a:solidFill>
                  <a:srgbClr val="FF0000"/>
                </a:solidFill>
              </a:rPr>
              <a:t>system-2</a:t>
            </a:r>
            <a:r>
              <a:rPr lang="en-US" i="1" dirty="0"/>
              <a:t>.” What are the right way(s) to interpret this (select all that applies)</a:t>
            </a:r>
            <a:br>
              <a:rPr lang="en-US" i="1" dirty="0"/>
            </a:br>
            <a:endParaRPr lang="en-US" i="1" dirty="0"/>
          </a:p>
          <a:p>
            <a:pPr lvl="1"/>
            <a:r>
              <a:rPr lang="en-US" dirty="0"/>
              <a:t>It is expected that authors have performed some type of “hypothesis testing.”</a:t>
            </a:r>
          </a:p>
          <a:p>
            <a:pPr lvl="1"/>
            <a:endParaRPr lang="en-US" dirty="0"/>
          </a:p>
          <a:p>
            <a:pPr lvl="1"/>
            <a:r>
              <a:rPr lang="en-US" dirty="0"/>
              <a:t>It is expected that the authors have reported the performances of two systems on a dataset where </a:t>
            </a:r>
            <a:r>
              <a:rPr lang="en-US" dirty="0">
                <a:solidFill>
                  <a:srgbClr val="0010FB"/>
                </a:solidFill>
              </a:rPr>
              <a:t>system-1</a:t>
            </a:r>
            <a:r>
              <a:rPr lang="en-US" dirty="0"/>
              <a:t> has a higher performance than </a:t>
            </a:r>
            <a:r>
              <a:rPr lang="en-US" dirty="0">
                <a:solidFill>
                  <a:srgbClr val="FF1600"/>
                </a:solidFill>
              </a:rPr>
              <a:t>system-2</a:t>
            </a:r>
            <a:r>
              <a:rPr lang="en-US" dirty="0"/>
              <a:t> with a notable margin in the dataset.</a:t>
            </a:r>
          </a:p>
        </p:txBody>
      </p:sp>
      <p:sp>
        <p:nvSpPr>
          <p:cNvPr id="4" name="TextBox 3">
            <a:extLst>
              <a:ext uri="{FF2B5EF4-FFF2-40B4-BE49-F238E27FC236}">
                <a16:creationId xmlns:a16="http://schemas.microsoft.com/office/drawing/2014/main" id="{875F3DC2-6809-E549-A7D1-2531A38743A4}"/>
              </a:ext>
            </a:extLst>
          </p:cNvPr>
          <p:cNvSpPr txBox="1"/>
          <p:nvPr/>
        </p:nvSpPr>
        <p:spPr>
          <a:xfrm>
            <a:off x="302655" y="2929438"/>
            <a:ext cx="583814" cy="369332"/>
          </a:xfrm>
          <a:prstGeom prst="rect">
            <a:avLst/>
          </a:prstGeom>
          <a:solidFill>
            <a:schemeClr val="accent5">
              <a:lumMod val="20000"/>
              <a:lumOff val="80000"/>
            </a:schemeClr>
          </a:solidFill>
        </p:spPr>
        <p:txBody>
          <a:bodyPr wrap="none" rtlCol="0">
            <a:spAutoFit/>
          </a:bodyPr>
          <a:lstStyle/>
          <a:p>
            <a:pPr algn="ctr"/>
            <a:r>
              <a:rPr lang="en-US" dirty="0">
                <a:solidFill>
                  <a:srgbClr val="002060"/>
                </a:solidFill>
              </a:rPr>
              <a:t>83%</a:t>
            </a:r>
          </a:p>
        </p:txBody>
      </p:sp>
      <p:sp>
        <p:nvSpPr>
          <p:cNvPr id="5" name="TextBox 4">
            <a:extLst>
              <a:ext uri="{FF2B5EF4-FFF2-40B4-BE49-F238E27FC236}">
                <a16:creationId xmlns:a16="http://schemas.microsoft.com/office/drawing/2014/main" id="{4043C906-961D-784E-9B7A-939D58172030}"/>
              </a:ext>
            </a:extLst>
          </p:cNvPr>
          <p:cNvSpPr txBox="1"/>
          <p:nvPr/>
        </p:nvSpPr>
        <p:spPr>
          <a:xfrm>
            <a:off x="302655" y="3590562"/>
            <a:ext cx="583814" cy="369332"/>
          </a:xfrm>
          <a:prstGeom prst="rect">
            <a:avLst/>
          </a:prstGeom>
          <a:solidFill>
            <a:schemeClr val="accent5">
              <a:lumMod val="20000"/>
              <a:lumOff val="80000"/>
            </a:schemeClr>
          </a:solidFill>
        </p:spPr>
        <p:txBody>
          <a:bodyPr wrap="none" rtlCol="0">
            <a:spAutoFit/>
          </a:bodyPr>
          <a:lstStyle/>
          <a:p>
            <a:pPr algn="ctr"/>
            <a:r>
              <a:rPr lang="en-US" dirty="0">
                <a:solidFill>
                  <a:srgbClr val="002060"/>
                </a:solidFill>
              </a:rPr>
              <a:t>53%</a:t>
            </a:r>
          </a:p>
        </p:txBody>
      </p:sp>
      <p:sp>
        <p:nvSpPr>
          <p:cNvPr id="7" name="Slide Number Placeholder 6">
            <a:extLst>
              <a:ext uri="{FF2B5EF4-FFF2-40B4-BE49-F238E27FC236}">
                <a16:creationId xmlns:a16="http://schemas.microsoft.com/office/drawing/2014/main" id="{700F937E-CC9B-B34D-8D82-739A40EF652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321245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F6C7A-6CDA-7841-9C6A-27C06849BFDF}"/>
              </a:ext>
            </a:extLst>
          </p:cNvPr>
          <p:cNvSpPr>
            <a:spLocks noGrp="1"/>
          </p:cNvSpPr>
          <p:nvPr>
            <p:ph type="title"/>
          </p:nvPr>
        </p:nvSpPr>
        <p:spPr>
          <a:xfrm>
            <a:off x="628649" y="273844"/>
            <a:ext cx="8079921" cy="994172"/>
          </a:xfrm>
        </p:spPr>
        <p:txBody>
          <a:bodyPr>
            <a:normAutofit fontScale="90000"/>
          </a:bodyPr>
          <a:lstStyle/>
          <a:p>
            <a:r>
              <a:rPr lang="en-US" dirty="0"/>
              <a:t>The Usage of “Significance”: Our Recommendation</a:t>
            </a:r>
          </a:p>
        </p:txBody>
      </p:sp>
      <p:sp>
        <p:nvSpPr>
          <p:cNvPr id="3" name="Content Placeholder 2">
            <a:extLst>
              <a:ext uri="{FF2B5EF4-FFF2-40B4-BE49-F238E27FC236}">
                <a16:creationId xmlns:a16="http://schemas.microsoft.com/office/drawing/2014/main" id="{F73C361B-9D2F-FF4E-969C-2B3618AFCD63}"/>
              </a:ext>
            </a:extLst>
          </p:cNvPr>
          <p:cNvSpPr>
            <a:spLocks noGrp="1"/>
          </p:cNvSpPr>
          <p:nvPr>
            <p:ph idx="1"/>
          </p:nvPr>
        </p:nvSpPr>
        <p:spPr>
          <a:xfrm>
            <a:off x="628649" y="1369219"/>
            <a:ext cx="4107737" cy="3263504"/>
          </a:xfrm>
        </p:spPr>
        <p:txBody>
          <a:bodyPr/>
          <a:lstStyle/>
          <a:p>
            <a:pPr>
              <a:lnSpc>
                <a:spcPct val="100000"/>
              </a:lnSpc>
            </a:pPr>
            <a:r>
              <a:rPr lang="en-US" dirty="0"/>
              <a:t>When referring to performing some type of “hypothesis testing,” use prefixes like “statistical” </a:t>
            </a:r>
          </a:p>
          <a:p>
            <a:pPr marL="342900" lvl="1" indent="0">
              <a:lnSpc>
                <a:spcPct val="100000"/>
              </a:lnSpc>
              <a:buNone/>
            </a:pPr>
            <a:endParaRPr lang="en-US" dirty="0"/>
          </a:p>
          <a:p>
            <a:pPr marL="342900" lvl="1" indent="0">
              <a:lnSpc>
                <a:spcPct val="100000"/>
              </a:lnSpc>
              <a:buNone/>
            </a:pPr>
            <a:endParaRPr lang="en-US" dirty="0"/>
          </a:p>
          <a:p>
            <a:pPr>
              <a:lnSpc>
                <a:spcPct val="100000"/>
              </a:lnSpc>
            </a:pPr>
            <a:r>
              <a:rPr lang="en-US" dirty="0"/>
              <a:t>When referring to big empirical improvements, use alternative terms like: “notable” or “remarkable.” </a:t>
            </a:r>
          </a:p>
          <a:p>
            <a:pPr lvl="2">
              <a:lnSpc>
                <a:spcPct val="100000"/>
              </a:lnSpc>
            </a:pPr>
            <a:endParaRPr lang="en-US" dirty="0"/>
          </a:p>
        </p:txBody>
      </p:sp>
      <p:sp>
        <p:nvSpPr>
          <p:cNvPr id="4" name="Slide Number Placeholder 3">
            <a:extLst>
              <a:ext uri="{FF2B5EF4-FFF2-40B4-BE49-F238E27FC236}">
                <a16:creationId xmlns:a16="http://schemas.microsoft.com/office/drawing/2014/main" id="{730F64BB-B745-C342-BF29-5F68394B3AE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5" name="Picture 4">
            <a:extLst>
              <a:ext uri="{FF2B5EF4-FFF2-40B4-BE49-F238E27FC236}">
                <a16:creationId xmlns:a16="http://schemas.microsoft.com/office/drawing/2014/main" id="{033E71D3-51A3-304F-AD13-BF178B3CB78A}"/>
              </a:ext>
            </a:extLst>
          </p:cNvPr>
          <p:cNvPicPr>
            <a:picLocks noChangeAspect="1"/>
          </p:cNvPicPr>
          <p:nvPr/>
        </p:nvPicPr>
        <p:blipFill>
          <a:blip r:embed="rId2"/>
          <a:stretch>
            <a:fillRect/>
          </a:stretch>
        </p:blipFill>
        <p:spPr>
          <a:xfrm>
            <a:off x="4668609" y="1666936"/>
            <a:ext cx="4107738" cy="2965787"/>
          </a:xfrm>
          <a:prstGeom prst="rect">
            <a:avLst/>
          </a:prstGeom>
        </p:spPr>
      </p:pic>
    </p:spTree>
    <p:extLst>
      <p:ext uri="{BB962C8B-B14F-4D97-AF65-F5344CB8AC3E}">
        <p14:creationId xmlns:p14="http://schemas.microsoft.com/office/powerpoint/2010/main" val="1931828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C9D0-8F0B-C746-AEF7-52753C9887CC}"/>
              </a:ext>
            </a:extLst>
          </p:cNvPr>
          <p:cNvSpPr>
            <a:spLocks noGrp="1"/>
          </p:cNvSpPr>
          <p:nvPr>
            <p:ph type="title"/>
          </p:nvPr>
        </p:nvSpPr>
        <p:spPr/>
        <p:txBody>
          <a:bodyPr/>
          <a:lstStyle/>
          <a:p>
            <a:r>
              <a:rPr lang="en-US" dirty="0"/>
              <a:t>Tips and Suggestions </a:t>
            </a:r>
          </a:p>
        </p:txBody>
      </p:sp>
      <p:sp>
        <p:nvSpPr>
          <p:cNvPr id="3" name="Content Placeholder 2">
            <a:extLst>
              <a:ext uri="{FF2B5EF4-FFF2-40B4-BE49-F238E27FC236}">
                <a16:creationId xmlns:a16="http://schemas.microsoft.com/office/drawing/2014/main" id="{431099C3-F442-7343-8BD2-22788377734E}"/>
              </a:ext>
            </a:extLst>
          </p:cNvPr>
          <p:cNvSpPr>
            <a:spLocks noGrp="1"/>
          </p:cNvSpPr>
          <p:nvPr>
            <p:ph idx="1"/>
          </p:nvPr>
        </p:nvSpPr>
        <p:spPr>
          <a:xfrm>
            <a:off x="628650" y="1316965"/>
            <a:ext cx="7886700" cy="3263504"/>
          </a:xfrm>
        </p:spPr>
        <p:txBody>
          <a:bodyPr>
            <a:normAutofit/>
          </a:bodyPr>
          <a:lstStyle/>
          <a:p>
            <a:pPr marL="0" indent="0">
              <a:buNone/>
            </a:pPr>
            <a:endParaRPr lang="en-US" dirty="0"/>
          </a:p>
          <a:p>
            <a:pPr marL="0" indent="0">
              <a:buNone/>
            </a:pPr>
            <a:endParaRPr lang="en-US" dirty="0"/>
          </a:p>
          <a:p>
            <a:pPr marL="0" indent="0">
              <a:buNone/>
            </a:pPr>
            <a:r>
              <a:rPr lang="en-US" dirty="0"/>
              <a:t>Define the research hypothesis you are after: </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2EA4CF0-C7D1-F74D-AC31-C07DC42A78A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
        <p:nvSpPr>
          <p:cNvPr id="6" name="Rounded Rectangle 5">
            <a:extLst>
              <a:ext uri="{FF2B5EF4-FFF2-40B4-BE49-F238E27FC236}">
                <a16:creationId xmlns:a16="http://schemas.microsoft.com/office/drawing/2014/main" id="{B2AAB726-1FB8-594C-8666-983E5F26310E}"/>
              </a:ext>
            </a:extLst>
          </p:cNvPr>
          <p:cNvSpPr/>
          <p:nvPr/>
        </p:nvSpPr>
        <p:spPr>
          <a:xfrm>
            <a:off x="628650" y="2603857"/>
            <a:ext cx="7315835" cy="196813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marL="285750" indent="-285750">
              <a:buFont typeface="Arial" panose="020B0604020202020204" pitchFamily="34" charset="0"/>
              <a:buChar char="•"/>
            </a:pPr>
            <a:r>
              <a:rPr lang="en-US" dirty="0">
                <a:solidFill>
                  <a:srgbClr val="FF0000"/>
                </a:solidFill>
              </a:rPr>
              <a:t>C1:</a:t>
            </a:r>
            <a:r>
              <a:rPr lang="en-US" dirty="0"/>
              <a:t> Ⓐ and Ⓑ are </a:t>
            </a:r>
            <a:r>
              <a:rPr lang="en-US" b="1" dirty="0"/>
              <a:t>inherently different</a:t>
            </a:r>
            <a:r>
              <a:rPr lang="en-US" dirty="0"/>
              <a:t>, in the sense that </a:t>
            </a:r>
            <a:r>
              <a:rPr lang="en-US" b="1" dirty="0"/>
              <a:t>if</a:t>
            </a:r>
            <a:r>
              <a:rPr lang="en-US" dirty="0"/>
              <a:t> they were inherently </a:t>
            </a:r>
            <a:r>
              <a:rPr lang="en-US" b="1" dirty="0"/>
              <a:t>identical</a:t>
            </a:r>
            <a:r>
              <a:rPr lang="en-US" dirty="0"/>
              <a:t>, it would be highly </a:t>
            </a:r>
            <a:r>
              <a:rPr lang="en-US" b="1" dirty="0"/>
              <a:t>unlikely </a:t>
            </a:r>
            <a:r>
              <a:rPr lang="en-US" dirty="0"/>
              <a:t>to witness the observed 3.5% empirical gap.</a:t>
            </a:r>
          </a:p>
          <a:p>
            <a:pPr marL="285750" indent="-285750">
              <a:buFont typeface="Arial" panose="020B0604020202020204" pitchFamily="34" charset="0"/>
              <a:buChar char="•"/>
            </a:pPr>
            <a:r>
              <a:rPr lang="en-US" dirty="0">
                <a:solidFill>
                  <a:srgbClr val="FF0000"/>
                </a:solidFill>
              </a:rPr>
              <a:t>C2:</a:t>
            </a:r>
            <a:r>
              <a:rPr lang="en-US" dirty="0"/>
              <a:t> Ⓐ and Ⓑ are </a:t>
            </a:r>
            <a:r>
              <a:rPr lang="en-US" b="1" dirty="0"/>
              <a:t>inherently different</a:t>
            </a:r>
            <a:r>
              <a:rPr lang="en-US" dirty="0"/>
              <a:t>, since with </a:t>
            </a:r>
            <a:r>
              <a:rPr lang="en-US" b="1" dirty="0"/>
              <a:t>probability</a:t>
            </a:r>
            <a:r>
              <a:rPr lang="en-US" dirty="0"/>
              <a:t> at least 95%, the inherent accuracy of Ⓐ </a:t>
            </a:r>
            <a:r>
              <a:rPr lang="en-US" b="1" dirty="0"/>
              <a:t>exceeds</a:t>
            </a:r>
            <a:r>
              <a:rPr lang="en-US" dirty="0"/>
              <a:t> that of Ⓑ by at least 𝛼%.</a:t>
            </a:r>
          </a:p>
          <a:p>
            <a:pPr marL="285750" indent="-285750">
              <a:buFont typeface="Arial" panose="020B0604020202020204" pitchFamily="34" charset="0"/>
              <a:buChar char="•"/>
            </a:pPr>
            <a:r>
              <a:rPr lang="en-US" dirty="0"/>
              <a:t>…</a:t>
            </a:r>
          </a:p>
        </p:txBody>
      </p:sp>
      <p:grpSp>
        <p:nvGrpSpPr>
          <p:cNvPr id="7" name="Group 6">
            <a:extLst>
              <a:ext uri="{FF2B5EF4-FFF2-40B4-BE49-F238E27FC236}">
                <a16:creationId xmlns:a16="http://schemas.microsoft.com/office/drawing/2014/main" id="{7641369B-1BB4-0749-9878-139F7BAF157A}"/>
              </a:ext>
            </a:extLst>
          </p:cNvPr>
          <p:cNvGrpSpPr/>
          <p:nvPr/>
        </p:nvGrpSpPr>
        <p:grpSpPr>
          <a:xfrm>
            <a:off x="5517465" y="248227"/>
            <a:ext cx="3386707" cy="1778401"/>
            <a:chOff x="1789654" y="1380811"/>
            <a:chExt cx="5334001" cy="2908738"/>
          </a:xfrm>
        </p:grpSpPr>
        <p:sp>
          <p:nvSpPr>
            <p:cNvPr id="8" name="Rectangle 7">
              <a:extLst>
                <a:ext uri="{FF2B5EF4-FFF2-40B4-BE49-F238E27FC236}">
                  <a16:creationId xmlns:a16="http://schemas.microsoft.com/office/drawing/2014/main" id="{C3D6CA17-8259-5F41-BEE5-3D7C41C75D67}"/>
                </a:ext>
              </a:extLst>
            </p:cNvPr>
            <p:cNvSpPr/>
            <p:nvPr/>
          </p:nvSpPr>
          <p:spPr>
            <a:xfrm>
              <a:off x="3550128"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Frequentist</a:t>
              </a:r>
            </a:p>
          </p:txBody>
        </p:sp>
        <p:sp>
          <p:nvSpPr>
            <p:cNvPr id="9" name="Rectangle 8">
              <a:extLst>
                <a:ext uri="{FF2B5EF4-FFF2-40B4-BE49-F238E27FC236}">
                  <a16:creationId xmlns:a16="http://schemas.microsoft.com/office/drawing/2014/main" id="{2A9264B8-3CBD-EE49-8796-A66084120E4B}"/>
                </a:ext>
              </a:extLst>
            </p:cNvPr>
            <p:cNvSpPr/>
            <p:nvPr/>
          </p:nvSpPr>
          <p:spPr>
            <a:xfrm>
              <a:off x="5496740"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Bayesian</a:t>
              </a:r>
            </a:p>
          </p:txBody>
        </p:sp>
        <p:sp>
          <p:nvSpPr>
            <p:cNvPr id="10" name="Rectangle 9">
              <a:extLst>
                <a:ext uri="{FF2B5EF4-FFF2-40B4-BE49-F238E27FC236}">
                  <a16:creationId xmlns:a16="http://schemas.microsoft.com/office/drawing/2014/main" id="{55970766-9F39-5B4D-8925-2ACB204EAC7B}"/>
                </a:ext>
              </a:extLst>
            </p:cNvPr>
            <p:cNvSpPr/>
            <p:nvPr/>
          </p:nvSpPr>
          <p:spPr>
            <a:xfrm>
              <a:off x="1789655" y="2293966"/>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Binary Decision</a:t>
              </a:r>
            </a:p>
          </p:txBody>
        </p:sp>
        <p:sp>
          <p:nvSpPr>
            <p:cNvPr id="11" name="Rectangle 10">
              <a:extLst>
                <a:ext uri="{FF2B5EF4-FFF2-40B4-BE49-F238E27FC236}">
                  <a16:creationId xmlns:a16="http://schemas.microsoft.com/office/drawing/2014/main" id="{E5D7CE4A-393F-2343-A53B-6CEE09950100}"/>
                </a:ext>
              </a:extLst>
            </p:cNvPr>
            <p:cNvSpPr/>
            <p:nvPr/>
          </p:nvSpPr>
          <p:spPr>
            <a:xfrm>
              <a:off x="1789654" y="3392411"/>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Uncertainty Estimations</a:t>
              </a:r>
            </a:p>
          </p:txBody>
        </p:sp>
        <p:sp>
          <p:nvSpPr>
            <p:cNvPr id="12" name="Rectangle 11">
              <a:extLst>
                <a:ext uri="{FF2B5EF4-FFF2-40B4-BE49-F238E27FC236}">
                  <a16:creationId xmlns:a16="http://schemas.microsoft.com/office/drawing/2014/main" id="{31D5C8F0-7BBD-8D4E-BA68-7FF8B3D84816}"/>
                </a:ext>
              </a:extLst>
            </p:cNvPr>
            <p:cNvSpPr/>
            <p:nvPr/>
          </p:nvSpPr>
          <p:spPr>
            <a:xfrm>
              <a:off x="3363993" y="2228630"/>
              <a:ext cx="1813051" cy="96247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Null-Hypothesis Significance Test</a:t>
              </a:r>
            </a:p>
          </p:txBody>
        </p:sp>
        <p:sp>
          <p:nvSpPr>
            <p:cNvPr id="13" name="Rectangle 12">
              <a:extLst>
                <a:ext uri="{FF2B5EF4-FFF2-40B4-BE49-F238E27FC236}">
                  <a16:creationId xmlns:a16="http://schemas.microsoft.com/office/drawing/2014/main" id="{9EBE4F8A-9EA6-8843-8702-B4C798403580}"/>
                </a:ext>
              </a:extLst>
            </p:cNvPr>
            <p:cNvSpPr/>
            <p:nvPr/>
          </p:nvSpPr>
          <p:spPr>
            <a:xfrm>
              <a:off x="5310604" y="2228630"/>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Bayes Factor</a:t>
              </a:r>
            </a:p>
          </p:txBody>
        </p:sp>
        <p:sp>
          <p:nvSpPr>
            <p:cNvPr id="14" name="Rectangle 13">
              <a:extLst>
                <a:ext uri="{FF2B5EF4-FFF2-40B4-BE49-F238E27FC236}">
                  <a16:creationId xmlns:a16="http://schemas.microsoft.com/office/drawing/2014/main" id="{C04A82D7-CC2D-2B4D-9B83-85CD50794E89}"/>
                </a:ext>
              </a:extLst>
            </p:cNvPr>
            <p:cNvSpPr/>
            <p:nvPr/>
          </p:nvSpPr>
          <p:spPr>
            <a:xfrm>
              <a:off x="3363993" y="3327075"/>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Confidence Interval</a:t>
              </a:r>
            </a:p>
          </p:txBody>
        </p:sp>
        <p:sp>
          <p:nvSpPr>
            <p:cNvPr id="15" name="Rectangle 14">
              <a:extLst>
                <a:ext uri="{FF2B5EF4-FFF2-40B4-BE49-F238E27FC236}">
                  <a16:creationId xmlns:a16="http://schemas.microsoft.com/office/drawing/2014/main" id="{4C0246F1-767C-0B4B-B941-2597DB207957}"/>
                </a:ext>
              </a:extLst>
            </p:cNvPr>
            <p:cNvSpPr/>
            <p:nvPr/>
          </p:nvSpPr>
          <p:spPr>
            <a:xfrm>
              <a:off x="5310604" y="3327075"/>
              <a:ext cx="1813051" cy="96247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Posterior Intervals</a:t>
              </a:r>
            </a:p>
          </p:txBody>
        </p:sp>
      </p:grpSp>
    </p:spTree>
    <p:extLst>
      <p:ext uri="{BB962C8B-B14F-4D97-AF65-F5344CB8AC3E}">
        <p14:creationId xmlns:p14="http://schemas.microsoft.com/office/powerpoint/2010/main" val="881705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A4A6-658D-CB4D-936E-F323161DE2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28B557-139B-EA43-93D0-BAB085EE0A11}"/>
              </a:ext>
            </a:extLst>
          </p:cNvPr>
          <p:cNvSpPr>
            <a:spLocks noGrp="1"/>
          </p:cNvSpPr>
          <p:nvPr>
            <p:ph idx="1"/>
          </p:nvPr>
        </p:nvSpPr>
        <p:spPr>
          <a:xfrm>
            <a:off x="628650" y="3875313"/>
            <a:ext cx="7886700" cy="757409"/>
          </a:xfrm>
        </p:spPr>
        <p:txBody>
          <a:bodyPr>
            <a:normAutofit/>
          </a:bodyPr>
          <a:lstStyle/>
          <a:p>
            <a:pPr marL="0" indent="0" algn="ctr">
              <a:buNone/>
            </a:pPr>
            <a:r>
              <a:rPr lang="en-US" sz="1600" i="1" dirty="0">
                <a:solidFill>
                  <a:srgbClr val="3F20FC"/>
                </a:solidFill>
              </a:rPr>
              <a:t>“I can always prepare a nice presentation, if I stay up the night before.”</a:t>
            </a:r>
          </a:p>
        </p:txBody>
      </p:sp>
      <p:sp>
        <p:nvSpPr>
          <p:cNvPr id="4" name="Slide Number Placeholder 3">
            <a:extLst>
              <a:ext uri="{FF2B5EF4-FFF2-40B4-BE49-F238E27FC236}">
                <a16:creationId xmlns:a16="http://schemas.microsoft.com/office/drawing/2014/main" id="{5E711041-EBB7-A245-B40C-1179AED20C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5" name="Picture 4">
            <a:extLst>
              <a:ext uri="{FF2B5EF4-FFF2-40B4-BE49-F238E27FC236}">
                <a16:creationId xmlns:a16="http://schemas.microsoft.com/office/drawing/2014/main" id="{9B4AF1B6-4169-674A-929B-CF257B1FC9DC}"/>
              </a:ext>
            </a:extLst>
          </p:cNvPr>
          <p:cNvPicPr>
            <a:picLocks noChangeAspect="1"/>
          </p:cNvPicPr>
          <p:nvPr/>
        </p:nvPicPr>
        <p:blipFill>
          <a:blip r:embed="rId3"/>
          <a:stretch>
            <a:fillRect/>
          </a:stretch>
        </p:blipFill>
        <p:spPr>
          <a:xfrm>
            <a:off x="2821214" y="1055007"/>
            <a:ext cx="3327400" cy="2540000"/>
          </a:xfrm>
          <a:prstGeom prst="rect">
            <a:avLst/>
          </a:prstGeom>
        </p:spPr>
      </p:pic>
    </p:spTree>
    <p:extLst>
      <p:ext uri="{BB962C8B-B14F-4D97-AF65-F5344CB8AC3E}">
        <p14:creationId xmlns:p14="http://schemas.microsoft.com/office/powerpoint/2010/main" val="29901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C9D0-8F0B-C746-AEF7-52753C9887CC}"/>
              </a:ext>
            </a:extLst>
          </p:cNvPr>
          <p:cNvSpPr>
            <a:spLocks noGrp="1"/>
          </p:cNvSpPr>
          <p:nvPr>
            <p:ph type="title"/>
          </p:nvPr>
        </p:nvSpPr>
        <p:spPr/>
        <p:txBody>
          <a:bodyPr/>
          <a:lstStyle/>
          <a:p>
            <a:r>
              <a:rPr lang="en-US" dirty="0"/>
              <a:t>Tips and Suggestions </a:t>
            </a:r>
          </a:p>
        </p:txBody>
      </p:sp>
      <p:sp>
        <p:nvSpPr>
          <p:cNvPr id="3" name="Content Placeholder 2">
            <a:extLst>
              <a:ext uri="{FF2B5EF4-FFF2-40B4-BE49-F238E27FC236}">
                <a16:creationId xmlns:a16="http://schemas.microsoft.com/office/drawing/2014/main" id="{431099C3-F442-7343-8BD2-22788377734E}"/>
              </a:ext>
            </a:extLst>
          </p:cNvPr>
          <p:cNvSpPr>
            <a:spLocks noGrp="1"/>
          </p:cNvSpPr>
          <p:nvPr>
            <p:ph idx="1"/>
          </p:nvPr>
        </p:nvSpPr>
        <p:spPr>
          <a:xfrm>
            <a:off x="628650" y="1369218"/>
            <a:ext cx="7886700" cy="3500437"/>
          </a:xfrm>
        </p:spPr>
        <p:txBody>
          <a:bodyPr>
            <a:normAutofit/>
          </a:bodyPr>
          <a:lstStyle/>
          <a:p>
            <a:r>
              <a:rPr lang="en-US" b="1" dirty="0"/>
              <a:t>If using frequentist tests: </a:t>
            </a:r>
          </a:p>
          <a:p>
            <a:pPr marL="400050" indent="-285750"/>
            <a:r>
              <a:rPr lang="en-US" sz="1900" dirty="0"/>
              <a:t>The </a:t>
            </a:r>
            <a:r>
              <a:rPr lang="en-US" sz="1900" dirty="0">
                <a:solidFill>
                  <a:srgbClr val="0010FB"/>
                </a:solidFill>
              </a:rPr>
              <a:t>statements</a:t>
            </a:r>
            <a:r>
              <a:rPr lang="en-US" sz="1900" dirty="0"/>
              <a:t> reporting p-value and </a:t>
            </a:r>
            <a:br>
              <a:rPr lang="en-US" sz="1900" dirty="0"/>
            </a:br>
            <a:r>
              <a:rPr lang="en-US" sz="1900" dirty="0"/>
              <a:t>confidence interval </a:t>
            </a:r>
            <a:r>
              <a:rPr lang="en-US" sz="1900" dirty="0">
                <a:solidFill>
                  <a:srgbClr val="0010FB"/>
                </a:solidFill>
              </a:rPr>
              <a:t>need to be precise</a:t>
            </a:r>
            <a:r>
              <a:rPr lang="en-US" sz="1900" dirty="0"/>
              <a:t>.</a:t>
            </a:r>
          </a:p>
          <a:p>
            <a:pPr marL="400050" indent="-285750"/>
            <a:r>
              <a:rPr lang="en-US" sz="1900" dirty="0"/>
              <a:t>…  so that the results </a:t>
            </a:r>
            <a:r>
              <a:rPr lang="en-US" sz="1900" dirty="0">
                <a:solidFill>
                  <a:srgbClr val="0010FB"/>
                </a:solidFill>
              </a:rPr>
              <a:t>are not misinterpreted</a:t>
            </a:r>
            <a:r>
              <a:rPr lang="en-US" sz="1900" dirty="0"/>
              <a:t>. </a:t>
            </a:r>
          </a:p>
          <a:p>
            <a:pPr marL="857250" lvl="1" indent="-285750"/>
            <a:r>
              <a:rPr lang="en-US" sz="1700" dirty="0"/>
              <a:t>The term “significant” should be used with caution and clear purpose in order to not cause any misinterpretations. </a:t>
            </a:r>
          </a:p>
          <a:p>
            <a:pPr marL="228600" lvl="1" indent="0" algn="ctr">
              <a:buNone/>
            </a:pPr>
            <a:r>
              <a:rPr lang="en-US" sz="1550" i="1" dirty="0"/>
              <a:t>better under a significance test</a:t>
            </a:r>
            <a:r>
              <a:rPr lang="en-US" sz="1550" i="1" dirty="0">
                <a:solidFill>
                  <a:schemeClr val="dk2"/>
                </a:solidFill>
              </a:rPr>
              <a:t>  </a:t>
            </a:r>
            <a:r>
              <a:rPr lang="en-US" sz="1550" dirty="0">
                <a:solidFill>
                  <a:srgbClr val="FF0000"/>
                </a:solidFill>
                <a:highlight>
                  <a:srgbClr val="FFFFFF"/>
                </a:highlight>
              </a:rPr>
              <a:t>!=</a:t>
            </a:r>
            <a:r>
              <a:rPr lang="en-US" sz="1550" dirty="0">
                <a:solidFill>
                  <a:srgbClr val="242729"/>
                </a:solidFill>
                <a:highlight>
                  <a:srgbClr val="FFFFFF"/>
                </a:highlight>
              </a:rPr>
              <a:t>  </a:t>
            </a:r>
            <a:r>
              <a:rPr lang="en-US" sz="1550" i="1" dirty="0">
                <a:solidFill>
                  <a:srgbClr val="242729"/>
                </a:solidFill>
                <a:highlight>
                  <a:srgbClr val="FFFFFF"/>
                </a:highlight>
              </a:rPr>
              <a:t>significantly better</a:t>
            </a:r>
            <a:endParaRPr lang="en-US" i="1" dirty="0"/>
          </a:p>
          <a:p>
            <a:pPr marL="857250" lvl="1" indent="-285750"/>
            <a:r>
              <a:rPr lang="en-US" sz="1700" dirty="0"/>
              <a:t>One way to achieve this is by using adjectives “statistical” or “practical” before any (possibly inflected) usage of “significance.”</a:t>
            </a:r>
          </a:p>
          <a:p>
            <a:pPr marL="0" indent="0">
              <a:buNone/>
            </a:pPr>
            <a:endParaRPr lang="en-US" dirty="0"/>
          </a:p>
        </p:txBody>
      </p:sp>
      <p:grpSp>
        <p:nvGrpSpPr>
          <p:cNvPr id="7" name="Group 6">
            <a:extLst>
              <a:ext uri="{FF2B5EF4-FFF2-40B4-BE49-F238E27FC236}">
                <a16:creationId xmlns:a16="http://schemas.microsoft.com/office/drawing/2014/main" id="{BA181226-E6C7-E34D-8AA4-5B3EAA120794}"/>
              </a:ext>
            </a:extLst>
          </p:cNvPr>
          <p:cNvGrpSpPr/>
          <p:nvPr/>
        </p:nvGrpSpPr>
        <p:grpSpPr>
          <a:xfrm>
            <a:off x="5677990" y="480078"/>
            <a:ext cx="3008680" cy="1677079"/>
            <a:chOff x="1789654" y="1380811"/>
            <a:chExt cx="5334001" cy="2908738"/>
          </a:xfrm>
        </p:grpSpPr>
        <p:sp>
          <p:nvSpPr>
            <p:cNvPr id="8" name="Rectangle 7">
              <a:extLst>
                <a:ext uri="{FF2B5EF4-FFF2-40B4-BE49-F238E27FC236}">
                  <a16:creationId xmlns:a16="http://schemas.microsoft.com/office/drawing/2014/main" id="{BEFBC153-4CA2-F64B-BD40-ACE7678C448A}"/>
                </a:ext>
              </a:extLst>
            </p:cNvPr>
            <p:cNvSpPr/>
            <p:nvPr/>
          </p:nvSpPr>
          <p:spPr>
            <a:xfrm>
              <a:off x="3550128"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Frequentist</a:t>
              </a:r>
            </a:p>
          </p:txBody>
        </p:sp>
        <p:sp>
          <p:nvSpPr>
            <p:cNvPr id="9" name="Rectangle 8">
              <a:extLst>
                <a:ext uri="{FF2B5EF4-FFF2-40B4-BE49-F238E27FC236}">
                  <a16:creationId xmlns:a16="http://schemas.microsoft.com/office/drawing/2014/main" id="{1DDCDB89-B2DC-C347-A29E-7E351C06ECE0}"/>
                </a:ext>
              </a:extLst>
            </p:cNvPr>
            <p:cNvSpPr/>
            <p:nvPr/>
          </p:nvSpPr>
          <p:spPr>
            <a:xfrm>
              <a:off x="5496740"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Bayesian</a:t>
              </a:r>
            </a:p>
          </p:txBody>
        </p:sp>
        <p:sp>
          <p:nvSpPr>
            <p:cNvPr id="10" name="Rectangle 9">
              <a:extLst>
                <a:ext uri="{FF2B5EF4-FFF2-40B4-BE49-F238E27FC236}">
                  <a16:creationId xmlns:a16="http://schemas.microsoft.com/office/drawing/2014/main" id="{FC782DC3-0C6B-4A46-91EF-A4428E532BDD}"/>
                </a:ext>
              </a:extLst>
            </p:cNvPr>
            <p:cNvSpPr/>
            <p:nvPr/>
          </p:nvSpPr>
          <p:spPr>
            <a:xfrm>
              <a:off x="1789655" y="2293966"/>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Binary Decision</a:t>
              </a:r>
            </a:p>
          </p:txBody>
        </p:sp>
        <p:sp>
          <p:nvSpPr>
            <p:cNvPr id="11" name="Rectangle 10">
              <a:extLst>
                <a:ext uri="{FF2B5EF4-FFF2-40B4-BE49-F238E27FC236}">
                  <a16:creationId xmlns:a16="http://schemas.microsoft.com/office/drawing/2014/main" id="{59272D0E-16B5-5142-8E15-38E3F65643C4}"/>
                </a:ext>
              </a:extLst>
            </p:cNvPr>
            <p:cNvSpPr/>
            <p:nvPr/>
          </p:nvSpPr>
          <p:spPr>
            <a:xfrm>
              <a:off x="1789654" y="3392411"/>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Uncertainty Estimations</a:t>
              </a:r>
            </a:p>
          </p:txBody>
        </p:sp>
        <p:sp>
          <p:nvSpPr>
            <p:cNvPr id="12" name="Rectangle 11">
              <a:extLst>
                <a:ext uri="{FF2B5EF4-FFF2-40B4-BE49-F238E27FC236}">
                  <a16:creationId xmlns:a16="http://schemas.microsoft.com/office/drawing/2014/main" id="{7A00BBC7-3755-6049-B4B5-52F00F1860BE}"/>
                </a:ext>
              </a:extLst>
            </p:cNvPr>
            <p:cNvSpPr/>
            <p:nvPr/>
          </p:nvSpPr>
          <p:spPr>
            <a:xfrm>
              <a:off x="3363993" y="2228630"/>
              <a:ext cx="1813051" cy="962474"/>
            </a:xfrm>
            <a:prstGeom prst="rect">
              <a:avLst/>
            </a:prstGeom>
            <a:noFill/>
            <a:ln w="9525">
              <a:solidFill>
                <a:srgbClr val="0010FB"/>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Null-Hypothesis Significance Test</a:t>
              </a:r>
            </a:p>
          </p:txBody>
        </p:sp>
        <p:sp>
          <p:nvSpPr>
            <p:cNvPr id="13" name="Rectangle 12">
              <a:extLst>
                <a:ext uri="{FF2B5EF4-FFF2-40B4-BE49-F238E27FC236}">
                  <a16:creationId xmlns:a16="http://schemas.microsoft.com/office/drawing/2014/main" id="{AFE08244-B754-1E4F-97C3-B838F7BDE968}"/>
                </a:ext>
              </a:extLst>
            </p:cNvPr>
            <p:cNvSpPr/>
            <p:nvPr/>
          </p:nvSpPr>
          <p:spPr>
            <a:xfrm>
              <a:off x="5310604" y="2228630"/>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Bayes Factor</a:t>
              </a:r>
            </a:p>
          </p:txBody>
        </p:sp>
        <p:sp>
          <p:nvSpPr>
            <p:cNvPr id="14" name="Rectangle 13">
              <a:extLst>
                <a:ext uri="{FF2B5EF4-FFF2-40B4-BE49-F238E27FC236}">
                  <a16:creationId xmlns:a16="http://schemas.microsoft.com/office/drawing/2014/main" id="{A58ADF4A-FA2B-4E4F-A9DE-B52A7E096E07}"/>
                </a:ext>
              </a:extLst>
            </p:cNvPr>
            <p:cNvSpPr/>
            <p:nvPr/>
          </p:nvSpPr>
          <p:spPr>
            <a:xfrm>
              <a:off x="3363993" y="3327075"/>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Confidence Interval</a:t>
              </a:r>
            </a:p>
          </p:txBody>
        </p:sp>
        <p:sp>
          <p:nvSpPr>
            <p:cNvPr id="15" name="Rectangle 14">
              <a:extLst>
                <a:ext uri="{FF2B5EF4-FFF2-40B4-BE49-F238E27FC236}">
                  <a16:creationId xmlns:a16="http://schemas.microsoft.com/office/drawing/2014/main" id="{2AAA79E2-7CA1-6C4D-B364-1A82425627C5}"/>
                </a:ext>
              </a:extLst>
            </p:cNvPr>
            <p:cNvSpPr/>
            <p:nvPr/>
          </p:nvSpPr>
          <p:spPr>
            <a:xfrm>
              <a:off x="5310604" y="3327075"/>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Posterior Intervals</a:t>
              </a:r>
            </a:p>
          </p:txBody>
        </p:sp>
      </p:grpSp>
      <p:sp>
        <p:nvSpPr>
          <p:cNvPr id="4" name="Rounded Rectangle 3">
            <a:extLst>
              <a:ext uri="{FF2B5EF4-FFF2-40B4-BE49-F238E27FC236}">
                <a16:creationId xmlns:a16="http://schemas.microsoft.com/office/drawing/2014/main" id="{27A5B2CB-5D33-A447-8F10-4E258C4C7A6A}"/>
              </a:ext>
            </a:extLst>
          </p:cNvPr>
          <p:cNvSpPr/>
          <p:nvPr/>
        </p:nvSpPr>
        <p:spPr>
          <a:xfrm>
            <a:off x="6536748" y="960191"/>
            <a:ext cx="1107007" cy="1243075"/>
          </a:xfrm>
          <a:prstGeom prst="round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4154327-86E2-9345-8D23-6CA8D3B8D49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32469989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C9D0-8F0B-C746-AEF7-52753C9887CC}"/>
              </a:ext>
            </a:extLst>
          </p:cNvPr>
          <p:cNvSpPr>
            <a:spLocks noGrp="1"/>
          </p:cNvSpPr>
          <p:nvPr>
            <p:ph type="title"/>
          </p:nvPr>
        </p:nvSpPr>
        <p:spPr/>
        <p:txBody>
          <a:bodyPr/>
          <a:lstStyle/>
          <a:p>
            <a:r>
              <a:rPr lang="en-US" dirty="0"/>
              <a:t>Tips and Suggestions </a:t>
            </a:r>
          </a:p>
        </p:txBody>
      </p:sp>
      <p:pic>
        <p:nvPicPr>
          <p:cNvPr id="7" name="Picture 6" descr="A screenshot of a cell phone&#10;&#10;Description automatically generated">
            <a:extLst>
              <a:ext uri="{FF2B5EF4-FFF2-40B4-BE49-F238E27FC236}">
                <a16:creationId xmlns:a16="http://schemas.microsoft.com/office/drawing/2014/main" id="{3ED9F72F-177E-D84D-B53C-9116FD3FAC30}"/>
              </a:ext>
            </a:extLst>
          </p:cNvPr>
          <p:cNvPicPr>
            <a:picLocks noChangeAspect="1"/>
          </p:cNvPicPr>
          <p:nvPr/>
        </p:nvPicPr>
        <p:blipFill rotWithShape="1">
          <a:blip r:embed="rId2"/>
          <a:srcRect b="8721"/>
          <a:stretch/>
        </p:blipFill>
        <p:spPr>
          <a:xfrm>
            <a:off x="29765" y="1475190"/>
            <a:ext cx="6016885" cy="3668310"/>
          </a:xfrm>
          <a:prstGeom prst="rect">
            <a:avLst/>
          </a:prstGeom>
        </p:spPr>
      </p:pic>
      <p:grpSp>
        <p:nvGrpSpPr>
          <p:cNvPr id="10" name="Group 9">
            <a:extLst>
              <a:ext uri="{FF2B5EF4-FFF2-40B4-BE49-F238E27FC236}">
                <a16:creationId xmlns:a16="http://schemas.microsoft.com/office/drawing/2014/main" id="{28F374D8-90E6-B847-B4E6-8BCA4666B1DB}"/>
              </a:ext>
            </a:extLst>
          </p:cNvPr>
          <p:cNvGrpSpPr/>
          <p:nvPr/>
        </p:nvGrpSpPr>
        <p:grpSpPr>
          <a:xfrm>
            <a:off x="5982789" y="195264"/>
            <a:ext cx="3008680" cy="1677079"/>
            <a:chOff x="1789654" y="1380811"/>
            <a:chExt cx="5334001" cy="2908738"/>
          </a:xfrm>
        </p:grpSpPr>
        <p:sp>
          <p:nvSpPr>
            <p:cNvPr id="11" name="Rectangle 10">
              <a:extLst>
                <a:ext uri="{FF2B5EF4-FFF2-40B4-BE49-F238E27FC236}">
                  <a16:creationId xmlns:a16="http://schemas.microsoft.com/office/drawing/2014/main" id="{E6C8A06D-7109-7C4E-AFFA-25E9F0068700}"/>
                </a:ext>
              </a:extLst>
            </p:cNvPr>
            <p:cNvSpPr/>
            <p:nvPr/>
          </p:nvSpPr>
          <p:spPr>
            <a:xfrm>
              <a:off x="3550128"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Frequentist</a:t>
              </a:r>
            </a:p>
          </p:txBody>
        </p:sp>
        <p:sp>
          <p:nvSpPr>
            <p:cNvPr id="12" name="Rectangle 11">
              <a:extLst>
                <a:ext uri="{FF2B5EF4-FFF2-40B4-BE49-F238E27FC236}">
                  <a16:creationId xmlns:a16="http://schemas.microsoft.com/office/drawing/2014/main" id="{05934E93-3324-B746-8A06-7891B0253CE6}"/>
                </a:ext>
              </a:extLst>
            </p:cNvPr>
            <p:cNvSpPr/>
            <p:nvPr/>
          </p:nvSpPr>
          <p:spPr>
            <a:xfrm>
              <a:off x="5496740"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Bayesian</a:t>
              </a:r>
            </a:p>
          </p:txBody>
        </p:sp>
        <p:sp>
          <p:nvSpPr>
            <p:cNvPr id="13" name="Rectangle 12">
              <a:extLst>
                <a:ext uri="{FF2B5EF4-FFF2-40B4-BE49-F238E27FC236}">
                  <a16:creationId xmlns:a16="http://schemas.microsoft.com/office/drawing/2014/main" id="{8B8C030A-7340-274C-A817-2F8C5C739D7F}"/>
                </a:ext>
              </a:extLst>
            </p:cNvPr>
            <p:cNvSpPr/>
            <p:nvPr/>
          </p:nvSpPr>
          <p:spPr>
            <a:xfrm>
              <a:off x="1789655" y="2293966"/>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Binary Decision</a:t>
              </a:r>
            </a:p>
          </p:txBody>
        </p:sp>
        <p:sp>
          <p:nvSpPr>
            <p:cNvPr id="14" name="Rectangle 13">
              <a:extLst>
                <a:ext uri="{FF2B5EF4-FFF2-40B4-BE49-F238E27FC236}">
                  <a16:creationId xmlns:a16="http://schemas.microsoft.com/office/drawing/2014/main" id="{60D904CF-9649-CC45-9192-02AFF28F2766}"/>
                </a:ext>
              </a:extLst>
            </p:cNvPr>
            <p:cNvSpPr/>
            <p:nvPr/>
          </p:nvSpPr>
          <p:spPr>
            <a:xfrm>
              <a:off x="1789654" y="3392411"/>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Uncertainty Estimations</a:t>
              </a:r>
            </a:p>
          </p:txBody>
        </p:sp>
        <p:sp>
          <p:nvSpPr>
            <p:cNvPr id="15" name="Rectangle 14">
              <a:extLst>
                <a:ext uri="{FF2B5EF4-FFF2-40B4-BE49-F238E27FC236}">
                  <a16:creationId xmlns:a16="http://schemas.microsoft.com/office/drawing/2014/main" id="{9C4B5D17-A8E7-AE46-8A4B-38A7A292DF3A}"/>
                </a:ext>
              </a:extLst>
            </p:cNvPr>
            <p:cNvSpPr/>
            <p:nvPr/>
          </p:nvSpPr>
          <p:spPr>
            <a:xfrm>
              <a:off x="3363993" y="2228630"/>
              <a:ext cx="1813051" cy="962474"/>
            </a:xfrm>
            <a:prstGeom prst="rect">
              <a:avLst/>
            </a:prstGeom>
            <a:solidFill>
              <a:schemeClr val="accent5">
                <a:lumMod val="20000"/>
                <a:lumOff val="80000"/>
              </a:schemeClr>
            </a:solid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Null-Hypothesis Significance Test</a:t>
              </a:r>
            </a:p>
          </p:txBody>
        </p:sp>
        <p:sp>
          <p:nvSpPr>
            <p:cNvPr id="16" name="Rectangle 15">
              <a:extLst>
                <a:ext uri="{FF2B5EF4-FFF2-40B4-BE49-F238E27FC236}">
                  <a16:creationId xmlns:a16="http://schemas.microsoft.com/office/drawing/2014/main" id="{5A28721C-1277-6243-933B-72C112A66875}"/>
                </a:ext>
              </a:extLst>
            </p:cNvPr>
            <p:cNvSpPr/>
            <p:nvPr/>
          </p:nvSpPr>
          <p:spPr>
            <a:xfrm>
              <a:off x="5310604" y="2228630"/>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Bayes Factor</a:t>
              </a:r>
            </a:p>
          </p:txBody>
        </p:sp>
        <p:sp>
          <p:nvSpPr>
            <p:cNvPr id="17" name="Rectangle 16">
              <a:extLst>
                <a:ext uri="{FF2B5EF4-FFF2-40B4-BE49-F238E27FC236}">
                  <a16:creationId xmlns:a16="http://schemas.microsoft.com/office/drawing/2014/main" id="{8A33EBDD-15F6-9C4C-9CFD-E52F8E392E6B}"/>
                </a:ext>
              </a:extLst>
            </p:cNvPr>
            <p:cNvSpPr/>
            <p:nvPr/>
          </p:nvSpPr>
          <p:spPr>
            <a:xfrm>
              <a:off x="3363993" y="3327075"/>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Confidence Interval</a:t>
              </a:r>
            </a:p>
          </p:txBody>
        </p:sp>
        <p:sp>
          <p:nvSpPr>
            <p:cNvPr id="18" name="Rectangle 17">
              <a:extLst>
                <a:ext uri="{FF2B5EF4-FFF2-40B4-BE49-F238E27FC236}">
                  <a16:creationId xmlns:a16="http://schemas.microsoft.com/office/drawing/2014/main" id="{C2D35751-2013-BB4B-B7EF-C7B97A7554F1}"/>
                </a:ext>
              </a:extLst>
            </p:cNvPr>
            <p:cNvSpPr/>
            <p:nvPr/>
          </p:nvSpPr>
          <p:spPr>
            <a:xfrm>
              <a:off x="5310604" y="3327075"/>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Posterior Intervals</a:t>
              </a:r>
            </a:p>
          </p:txBody>
        </p:sp>
      </p:grpSp>
      <p:sp>
        <p:nvSpPr>
          <p:cNvPr id="19" name="Rectangle 18">
            <a:extLst>
              <a:ext uri="{FF2B5EF4-FFF2-40B4-BE49-F238E27FC236}">
                <a16:creationId xmlns:a16="http://schemas.microsoft.com/office/drawing/2014/main" id="{DAFA5B9D-23A0-9942-B742-416E782475B2}"/>
              </a:ext>
            </a:extLst>
          </p:cNvPr>
          <p:cNvSpPr/>
          <p:nvPr/>
        </p:nvSpPr>
        <p:spPr>
          <a:xfrm>
            <a:off x="6057015" y="2416574"/>
            <a:ext cx="3064622" cy="1200329"/>
          </a:xfrm>
          <a:prstGeom prst="rect">
            <a:avLst/>
          </a:prstGeom>
        </p:spPr>
        <p:txBody>
          <a:bodyPr wrap="none">
            <a:spAutoFit/>
          </a:bodyPr>
          <a:lstStyle/>
          <a:p>
            <a:r>
              <a:rPr lang="en-US" dirty="0">
                <a:solidFill>
                  <a:srgbClr val="0010FB"/>
                </a:solidFill>
              </a:rPr>
              <a:t>Lots of good tips about: </a:t>
            </a:r>
          </a:p>
          <a:p>
            <a:pPr marL="285750" indent="-285750">
              <a:buFontTx/>
              <a:buChar char="-"/>
            </a:pPr>
            <a:r>
              <a:rPr lang="en-US" dirty="0">
                <a:solidFill>
                  <a:srgbClr val="0010FB"/>
                </a:solidFill>
              </a:rPr>
              <a:t>Selecting the right “test”</a:t>
            </a:r>
          </a:p>
          <a:p>
            <a:pPr marL="285750" indent="-285750">
              <a:buFontTx/>
              <a:buChar char="-"/>
            </a:pPr>
            <a:r>
              <a:rPr lang="en-US" dirty="0">
                <a:solidFill>
                  <a:srgbClr val="0010FB"/>
                </a:solidFill>
              </a:rPr>
              <a:t>How to report your results. </a:t>
            </a:r>
          </a:p>
          <a:p>
            <a:pPr marL="285750" indent="-285750">
              <a:buFont typeface="Arial" panose="020B0604020202020204" pitchFamily="34" charset="0"/>
              <a:buChar char="•"/>
            </a:pPr>
            <a:endParaRPr lang="en-US" dirty="0">
              <a:solidFill>
                <a:srgbClr val="0010FB"/>
              </a:solidFill>
            </a:endParaRPr>
          </a:p>
        </p:txBody>
      </p:sp>
      <p:sp>
        <p:nvSpPr>
          <p:cNvPr id="20" name="Slide Number Placeholder 19">
            <a:extLst>
              <a:ext uri="{FF2B5EF4-FFF2-40B4-BE49-F238E27FC236}">
                <a16:creationId xmlns:a16="http://schemas.microsoft.com/office/drawing/2014/main" id="{93E39E32-4350-5440-82AA-C3256041ABE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26045486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C9D0-8F0B-C746-AEF7-52753C9887CC}"/>
              </a:ext>
            </a:extLst>
          </p:cNvPr>
          <p:cNvSpPr>
            <a:spLocks noGrp="1"/>
          </p:cNvSpPr>
          <p:nvPr>
            <p:ph type="title"/>
          </p:nvPr>
        </p:nvSpPr>
        <p:spPr/>
        <p:txBody>
          <a:bodyPr/>
          <a:lstStyle/>
          <a:p>
            <a:r>
              <a:rPr lang="en-US" dirty="0"/>
              <a:t>Tips and Suggestions </a:t>
            </a:r>
          </a:p>
        </p:txBody>
      </p:sp>
      <p:sp>
        <p:nvSpPr>
          <p:cNvPr id="3" name="Content Placeholder 2">
            <a:extLst>
              <a:ext uri="{FF2B5EF4-FFF2-40B4-BE49-F238E27FC236}">
                <a16:creationId xmlns:a16="http://schemas.microsoft.com/office/drawing/2014/main" id="{431099C3-F442-7343-8BD2-22788377734E}"/>
              </a:ext>
            </a:extLst>
          </p:cNvPr>
          <p:cNvSpPr>
            <a:spLocks noGrp="1"/>
          </p:cNvSpPr>
          <p:nvPr>
            <p:ph idx="1"/>
          </p:nvPr>
        </p:nvSpPr>
        <p:spPr>
          <a:xfrm>
            <a:off x="628650" y="1369218"/>
            <a:ext cx="7886700" cy="3500437"/>
          </a:xfrm>
        </p:spPr>
        <p:txBody>
          <a:bodyPr>
            <a:normAutofit/>
          </a:bodyPr>
          <a:lstStyle/>
          <a:p>
            <a:r>
              <a:rPr lang="en-US" b="1" dirty="0"/>
              <a:t>If using Bayesian tests: </a:t>
            </a:r>
          </a:p>
          <a:p>
            <a:pPr marL="400050" indent="-285750"/>
            <a:r>
              <a:rPr lang="en-US" sz="1900" dirty="0"/>
              <a:t>Be clear about your hierarchical model, any parameters in the model and the choice of priors. </a:t>
            </a:r>
          </a:p>
          <a:p>
            <a:pPr marL="400050" indent="-285750"/>
            <a:r>
              <a:rPr lang="en-US" sz="2000" dirty="0"/>
              <a:t>Comment on the certainty (or the lack of) of your inference. </a:t>
            </a:r>
          </a:p>
          <a:p>
            <a:pPr marL="400050" indent="-285750"/>
            <a:endParaRPr lang="en-US" sz="1900" dirty="0"/>
          </a:p>
          <a:p>
            <a:pPr marL="0" indent="0">
              <a:buNone/>
            </a:pPr>
            <a:endParaRPr lang="en-US" sz="1900" dirty="0"/>
          </a:p>
        </p:txBody>
      </p:sp>
      <p:grpSp>
        <p:nvGrpSpPr>
          <p:cNvPr id="7" name="Group 6">
            <a:extLst>
              <a:ext uri="{FF2B5EF4-FFF2-40B4-BE49-F238E27FC236}">
                <a16:creationId xmlns:a16="http://schemas.microsoft.com/office/drawing/2014/main" id="{BA181226-E6C7-E34D-8AA4-5B3EAA120794}"/>
              </a:ext>
            </a:extLst>
          </p:cNvPr>
          <p:cNvGrpSpPr/>
          <p:nvPr/>
        </p:nvGrpSpPr>
        <p:grpSpPr>
          <a:xfrm>
            <a:off x="3257004" y="3110727"/>
            <a:ext cx="3008680" cy="1677079"/>
            <a:chOff x="1789654" y="1380811"/>
            <a:chExt cx="5334001" cy="2908738"/>
          </a:xfrm>
        </p:grpSpPr>
        <p:sp>
          <p:nvSpPr>
            <p:cNvPr id="8" name="Rectangle 7">
              <a:extLst>
                <a:ext uri="{FF2B5EF4-FFF2-40B4-BE49-F238E27FC236}">
                  <a16:creationId xmlns:a16="http://schemas.microsoft.com/office/drawing/2014/main" id="{BEFBC153-4CA2-F64B-BD40-ACE7678C448A}"/>
                </a:ext>
              </a:extLst>
            </p:cNvPr>
            <p:cNvSpPr/>
            <p:nvPr/>
          </p:nvSpPr>
          <p:spPr>
            <a:xfrm>
              <a:off x="3550128"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Frequentist</a:t>
              </a:r>
            </a:p>
          </p:txBody>
        </p:sp>
        <p:sp>
          <p:nvSpPr>
            <p:cNvPr id="9" name="Rectangle 8">
              <a:extLst>
                <a:ext uri="{FF2B5EF4-FFF2-40B4-BE49-F238E27FC236}">
                  <a16:creationId xmlns:a16="http://schemas.microsoft.com/office/drawing/2014/main" id="{1DDCDB89-B2DC-C347-A29E-7E351C06ECE0}"/>
                </a:ext>
              </a:extLst>
            </p:cNvPr>
            <p:cNvSpPr/>
            <p:nvPr/>
          </p:nvSpPr>
          <p:spPr>
            <a:xfrm>
              <a:off x="5496740" y="1380811"/>
              <a:ext cx="1440777" cy="700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Bayesian</a:t>
              </a:r>
            </a:p>
          </p:txBody>
        </p:sp>
        <p:sp>
          <p:nvSpPr>
            <p:cNvPr id="10" name="Rectangle 9">
              <a:extLst>
                <a:ext uri="{FF2B5EF4-FFF2-40B4-BE49-F238E27FC236}">
                  <a16:creationId xmlns:a16="http://schemas.microsoft.com/office/drawing/2014/main" id="{FC782DC3-0C6B-4A46-91EF-A4428E532BDD}"/>
                </a:ext>
              </a:extLst>
            </p:cNvPr>
            <p:cNvSpPr/>
            <p:nvPr/>
          </p:nvSpPr>
          <p:spPr>
            <a:xfrm>
              <a:off x="1789655" y="2293966"/>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Binary Decision</a:t>
              </a:r>
            </a:p>
          </p:txBody>
        </p:sp>
        <p:sp>
          <p:nvSpPr>
            <p:cNvPr id="11" name="Rectangle 10">
              <a:extLst>
                <a:ext uri="{FF2B5EF4-FFF2-40B4-BE49-F238E27FC236}">
                  <a16:creationId xmlns:a16="http://schemas.microsoft.com/office/drawing/2014/main" id="{59272D0E-16B5-5142-8E15-38E3F65643C4}"/>
                </a:ext>
              </a:extLst>
            </p:cNvPr>
            <p:cNvSpPr/>
            <p:nvPr/>
          </p:nvSpPr>
          <p:spPr>
            <a:xfrm>
              <a:off x="1789654" y="3392411"/>
              <a:ext cx="1440777" cy="831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Uncertainty Estimations</a:t>
              </a:r>
            </a:p>
          </p:txBody>
        </p:sp>
        <p:sp>
          <p:nvSpPr>
            <p:cNvPr id="12" name="Rectangle 11">
              <a:extLst>
                <a:ext uri="{FF2B5EF4-FFF2-40B4-BE49-F238E27FC236}">
                  <a16:creationId xmlns:a16="http://schemas.microsoft.com/office/drawing/2014/main" id="{7A00BBC7-3755-6049-B4B5-52F00F1860BE}"/>
                </a:ext>
              </a:extLst>
            </p:cNvPr>
            <p:cNvSpPr/>
            <p:nvPr/>
          </p:nvSpPr>
          <p:spPr>
            <a:xfrm>
              <a:off x="3363993" y="2228630"/>
              <a:ext cx="1813051" cy="962474"/>
            </a:xfrm>
            <a:prstGeom prst="rect">
              <a:avLst/>
            </a:prstGeom>
            <a:noFill/>
            <a:ln w="952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Null-Hypothesis Significance Test</a:t>
              </a:r>
            </a:p>
          </p:txBody>
        </p:sp>
        <p:sp>
          <p:nvSpPr>
            <p:cNvPr id="13" name="Rectangle 12">
              <a:extLst>
                <a:ext uri="{FF2B5EF4-FFF2-40B4-BE49-F238E27FC236}">
                  <a16:creationId xmlns:a16="http://schemas.microsoft.com/office/drawing/2014/main" id="{AFE08244-B754-1E4F-97C3-B838F7BDE968}"/>
                </a:ext>
              </a:extLst>
            </p:cNvPr>
            <p:cNvSpPr/>
            <p:nvPr/>
          </p:nvSpPr>
          <p:spPr>
            <a:xfrm>
              <a:off x="5310604" y="2228630"/>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Bayes Factor</a:t>
              </a:r>
            </a:p>
          </p:txBody>
        </p:sp>
        <p:sp>
          <p:nvSpPr>
            <p:cNvPr id="14" name="Rectangle 13">
              <a:extLst>
                <a:ext uri="{FF2B5EF4-FFF2-40B4-BE49-F238E27FC236}">
                  <a16:creationId xmlns:a16="http://schemas.microsoft.com/office/drawing/2014/main" id="{A58ADF4A-FA2B-4E4F-A9DE-B52A7E096E07}"/>
                </a:ext>
              </a:extLst>
            </p:cNvPr>
            <p:cNvSpPr/>
            <p:nvPr/>
          </p:nvSpPr>
          <p:spPr>
            <a:xfrm>
              <a:off x="3363993" y="3327075"/>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Confidence Interval</a:t>
              </a:r>
            </a:p>
          </p:txBody>
        </p:sp>
        <p:sp>
          <p:nvSpPr>
            <p:cNvPr id="15" name="Rectangle 14">
              <a:extLst>
                <a:ext uri="{FF2B5EF4-FFF2-40B4-BE49-F238E27FC236}">
                  <a16:creationId xmlns:a16="http://schemas.microsoft.com/office/drawing/2014/main" id="{2AAA79E2-7CA1-6C4D-B364-1A82425627C5}"/>
                </a:ext>
              </a:extLst>
            </p:cNvPr>
            <p:cNvSpPr/>
            <p:nvPr/>
          </p:nvSpPr>
          <p:spPr>
            <a:xfrm>
              <a:off x="5310604" y="3327075"/>
              <a:ext cx="1813051" cy="962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Posterior Intervals</a:t>
              </a:r>
            </a:p>
          </p:txBody>
        </p:sp>
      </p:grpSp>
      <p:sp>
        <p:nvSpPr>
          <p:cNvPr id="16" name="Rounded Rectangle 15">
            <a:extLst>
              <a:ext uri="{FF2B5EF4-FFF2-40B4-BE49-F238E27FC236}">
                <a16:creationId xmlns:a16="http://schemas.microsoft.com/office/drawing/2014/main" id="{651D07F5-C79A-AB4B-9B74-FA7F541BD78A}"/>
              </a:ext>
            </a:extLst>
          </p:cNvPr>
          <p:cNvSpPr/>
          <p:nvPr/>
        </p:nvSpPr>
        <p:spPr>
          <a:xfrm>
            <a:off x="5200847" y="3544731"/>
            <a:ext cx="1107007" cy="1243075"/>
          </a:xfrm>
          <a:prstGeom prst="round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80FE420-747F-0240-9B19-59BF504EA4E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11524186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A579B-9E83-CD4A-856C-DF494C728302}"/>
              </a:ext>
            </a:extLst>
          </p:cNvPr>
          <p:cNvSpPr>
            <a:spLocks noGrp="1"/>
          </p:cNvSpPr>
          <p:nvPr>
            <p:ph type="title"/>
          </p:nvPr>
        </p:nvSpPr>
        <p:spPr/>
        <p:txBody>
          <a:bodyPr/>
          <a:lstStyle/>
          <a:p>
            <a:r>
              <a:rPr lang="en-US" dirty="0" err="1"/>
              <a:t>HyBayes</a:t>
            </a:r>
            <a:r>
              <a:rPr lang="en-US" dirty="0"/>
              <a:t> Package</a:t>
            </a:r>
          </a:p>
        </p:txBody>
      </p:sp>
      <p:pic>
        <p:nvPicPr>
          <p:cNvPr id="5" name="Content Placeholder 4" descr="A screenshot of a cell phone&#10;&#10;Description automatically generated">
            <a:extLst>
              <a:ext uri="{FF2B5EF4-FFF2-40B4-BE49-F238E27FC236}">
                <a16:creationId xmlns:a16="http://schemas.microsoft.com/office/drawing/2014/main" id="{B23A88DA-7183-D846-8C2E-776703051F61}"/>
              </a:ext>
            </a:extLst>
          </p:cNvPr>
          <p:cNvPicPr>
            <a:picLocks noGrp="1" noChangeAspect="1"/>
          </p:cNvPicPr>
          <p:nvPr>
            <p:ph idx="1"/>
          </p:nvPr>
        </p:nvPicPr>
        <p:blipFill>
          <a:blip r:embed="rId3"/>
          <a:stretch>
            <a:fillRect/>
          </a:stretch>
        </p:blipFill>
        <p:spPr>
          <a:xfrm>
            <a:off x="668064" y="1268016"/>
            <a:ext cx="7886700" cy="3055835"/>
          </a:xfrm>
        </p:spPr>
      </p:pic>
      <p:sp>
        <p:nvSpPr>
          <p:cNvPr id="3" name="Slide Number Placeholder 2">
            <a:extLst>
              <a:ext uri="{FF2B5EF4-FFF2-40B4-BE49-F238E27FC236}">
                <a16:creationId xmlns:a16="http://schemas.microsoft.com/office/drawing/2014/main" id="{0C81A435-9C9A-4444-A1D1-CB97502A2A9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1292248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CAA2-7B6A-304D-BCA1-572D8C5506D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08AA1C2-C7AA-8F43-B17F-2121B9EB03F4}"/>
              </a:ext>
            </a:extLst>
          </p:cNvPr>
          <p:cNvSpPr>
            <a:spLocks noGrp="1"/>
          </p:cNvSpPr>
          <p:nvPr>
            <p:ph type="body" idx="1"/>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00D028B7-3905-FA41-B2DE-2914634AFD55}"/>
              </a:ext>
            </a:extLst>
          </p:cNvPr>
          <p:cNvPicPr>
            <a:picLocks noChangeAspect="1"/>
          </p:cNvPicPr>
          <p:nvPr/>
        </p:nvPicPr>
        <p:blipFill rotWithShape="1">
          <a:blip r:embed="rId2"/>
          <a:srcRect l="1066" r="1113"/>
          <a:stretch/>
        </p:blipFill>
        <p:spPr>
          <a:xfrm>
            <a:off x="255182" y="0"/>
            <a:ext cx="8782493" cy="5143500"/>
          </a:xfrm>
          <a:prstGeom prst="rect">
            <a:avLst/>
          </a:prstGeom>
        </p:spPr>
      </p:pic>
      <p:sp>
        <p:nvSpPr>
          <p:cNvPr id="4" name="Slide Number Placeholder 3">
            <a:extLst>
              <a:ext uri="{FF2B5EF4-FFF2-40B4-BE49-F238E27FC236}">
                <a16:creationId xmlns:a16="http://schemas.microsoft.com/office/drawing/2014/main" id="{6EDCF448-12C6-CD4C-8FAF-1A425967488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42079863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E214E-70FD-8A42-B710-B5D92D85C2E7}"/>
              </a:ext>
            </a:extLst>
          </p:cNvPr>
          <p:cNvSpPr>
            <a:spLocks noGrp="1"/>
          </p:cNvSpPr>
          <p:nvPr>
            <p:ph type="title"/>
          </p:nvPr>
        </p:nvSpPr>
        <p:spPr/>
        <p:txBody>
          <a:bodyPr/>
          <a:lstStyle/>
          <a:p>
            <a:r>
              <a:rPr lang="en-US" dirty="0"/>
              <a:t>          That’s it! </a:t>
            </a:r>
          </a:p>
        </p:txBody>
      </p:sp>
      <p:sp>
        <p:nvSpPr>
          <p:cNvPr id="3" name="Text Placeholder 2">
            <a:extLst>
              <a:ext uri="{FF2B5EF4-FFF2-40B4-BE49-F238E27FC236}">
                <a16:creationId xmlns:a16="http://schemas.microsoft.com/office/drawing/2014/main" id="{E2F75B42-6CFF-2744-B0E4-2D8A94F76E5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046B4CD-FA1A-F746-8FA2-B56C7BD8927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6" name="Picture 5">
            <a:extLst>
              <a:ext uri="{FF2B5EF4-FFF2-40B4-BE49-F238E27FC236}">
                <a16:creationId xmlns:a16="http://schemas.microsoft.com/office/drawing/2014/main" id="{864434FD-6C33-2148-9FD0-5EEE2F220F88}"/>
              </a:ext>
            </a:extLst>
          </p:cNvPr>
          <p:cNvPicPr>
            <a:picLocks noChangeAspect="1"/>
          </p:cNvPicPr>
          <p:nvPr/>
        </p:nvPicPr>
        <p:blipFill>
          <a:blip r:embed="rId2"/>
          <a:stretch>
            <a:fillRect/>
          </a:stretch>
        </p:blipFill>
        <p:spPr>
          <a:xfrm>
            <a:off x="764771" y="2084960"/>
            <a:ext cx="972591" cy="1347017"/>
          </a:xfrm>
          <a:prstGeom prst="rect">
            <a:avLst/>
          </a:prstGeom>
        </p:spPr>
      </p:pic>
    </p:spTree>
    <p:extLst>
      <p:ext uri="{BB962C8B-B14F-4D97-AF65-F5344CB8AC3E}">
        <p14:creationId xmlns:p14="http://schemas.microsoft.com/office/powerpoint/2010/main" val="3970558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89BB-EB67-2743-8351-4D967B7D40FF}"/>
              </a:ext>
            </a:extLst>
          </p:cNvPr>
          <p:cNvSpPr>
            <a:spLocks noGrp="1"/>
          </p:cNvSpPr>
          <p:nvPr>
            <p:ph type="title"/>
          </p:nvPr>
        </p:nvSpPr>
        <p:spPr/>
        <p:txBody>
          <a:bodyPr/>
          <a:lstStyle/>
          <a:p>
            <a:r>
              <a:rPr lang="en-US" dirty="0"/>
              <a:t>Participants in our Survey</a:t>
            </a:r>
          </a:p>
        </p:txBody>
      </p:sp>
      <p:pic>
        <p:nvPicPr>
          <p:cNvPr id="5" name="Content Placeholder 4" descr="A picture containing device, umbrella&#10;&#10;Description automatically generated">
            <a:extLst>
              <a:ext uri="{FF2B5EF4-FFF2-40B4-BE49-F238E27FC236}">
                <a16:creationId xmlns:a16="http://schemas.microsoft.com/office/drawing/2014/main" id="{3F6406F2-AA63-0142-9A6C-9C096CB22D33}"/>
              </a:ext>
            </a:extLst>
          </p:cNvPr>
          <p:cNvPicPr>
            <a:picLocks noGrp="1" noChangeAspect="1"/>
          </p:cNvPicPr>
          <p:nvPr>
            <p:ph idx="1"/>
          </p:nvPr>
        </p:nvPicPr>
        <p:blipFill>
          <a:blip r:embed="rId2"/>
          <a:stretch>
            <a:fillRect/>
          </a:stretch>
        </p:blipFill>
        <p:spPr>
          <a:xfrm>
            <a:off x="5552339" y="1190175"/>
            <a:ext cx="2050859" cy="2177716"/>
          </a:xfrm>
        </p:spPr>
      </p:pic>
      <p:pic>
        <p:nvPicPr>
          <p:cNvPr id="7" name="Picture 6" descr="A screenshot of a cell phone&#10;&#10;Description automatically generated">
            <a:extLst>
              <a:ext uri="{FF2B5EF4-FFF2-40B4-BE49-F238E27FC236}">
                <a16:creationId xmlns:a16="http://schemas.microsoft.com/office/drawing/2014/main" id="{86EEF659-32F5-5043-AC4D-18022DE46F7A}"/>
              </a:ext>
            </a:extLst>
          </p:cNvPr>
          <p:cNvPicPr>
            <a:picLocks noChangeAspect="1"/>
          </p:cNvPicPr>
          <p:nvPr/>
        </p:nvPicPr>
        <p:blipFill>
          <a:blip r:embed="rId3"/>
          <a:stretch>
            <a:fillRect/>
          </a:stretch>
        </p:blipFill>
        <p:spPr>
          <a:xfrm>
            <a:off x="5974030" y="3321225"/>
            <a:ext cx="1845239" cy="1189766"/>
          </a:xfrm>
          <a:prstGeom prst="rect">
            <a:avLst/>
          </a:prstGeom>
        </p:spPr>
      </p:pic>
      <p:pic>
        <p:nvPicPr>
          <p:cNvPr id="9" name="Picture 8" descr="A picture containing umbrella, device&#10;&#10;Description automatically generated">
            <a:extLst>
              <a:ext uri="{FF2B5EF4-FFF2-40B4-BE49-F238E27FC236}">
                <a16:creationId xmlns:a16="http://schemas.microsoft.com/office/drawing/2014/main" id="{656401CB-F388-A54E-B360-3B377855B779}"/>
              </a:ext>
            </a:extLst>
          </p:cNvPr>
          <p:cNvPicPr>
            <a:picLocks noChangeAspect="1"/>
          </p:cNvPicPr>
          <p:nvPr/>
        </p:nvPicPr>
        <p:blipFill>
          <a:blip r:embed="rId4"/>
          <a:stretch>
            <a:fillRect/>
          </a:stretch>
        </p:blipFill>
        <p:spPr>
          <a:xfrm>
            <a:off x="1580865" y="1296512"/>
            <a:ext cx="2010798" cy="2024713"/>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C2C4F676-B0E5-EB42-ADCA-1C53C9F39342}"/>
              </a:ext>
            </a:extLst>
          </p:cNvPr>
          <p:cNvPicPr>
            <a:picLocks noChangeAspect="1"/>
          </p:cNvPicPr>
          <p:nvPr/>
        </p:nvPicPr>
        <p:blipFill>
          <a:blip r:embed="rId5"/>
          <a:stretch>
            <a:fillRect/>
          </a:stretch>
        </p:blipFill>
        <p:spPr>
          <a:xfrm>
            <a:off x="1838495" y="3454765"/>
            <a:ext cx="1753168" cy="958603"/>
          </a:xfrm>
          <a:prstGeom prst="rect">
            <a:avLst/>
          </a:prstGeom>
        </p:spPr>
      </p:pic>
      <p:sp>
        <p:nvSpPr>
          <p:cNvPr id="3" name="Slide Number Placeholder 2">
            <a:extLst>
              <a:ext uri="{FF2B5EF4-FFF2-40B4-BE49-F238E27FC236}">
                <a16:creationId xmlns:a16="http://schemas.microsoft.com/office/drawing/2014/main" id="{D56730E1-B8B4-F84E-A75A-68F5B1993ED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1382295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89BB-EB67-2743-8351-4D967B7D40FF}"/>
              </a:ext>
            </a:extLst>
          </p:cNvPr>
          <p:cNvSpPr>
            <a:spLocks noGrp="1"/>
          </p:cNvSpPr>
          <p:nvPr>
            <p:ph type="title"/>
          </p:nvPr>
        </p:nvSpPr>
        <p:spPr/>
        <p:txBody>
          <a:bodyPr/>
          <a:lstStyle/>
          <a:p>
            <a:r>
              <a:rPr lang="en-US" dirty="0"/>
              <a:t>Participants in our Survey</a:t>
            </a:r>
          </a:p>
        </p:txBody>
      </p:sp>
      <p:pic>
        <p:nvPicPr>
          <p:cNvPr id="8" name="Content Placeholder 7" descr="A screenshot of a cell phone&#10;&#10;Description automatically generated">
            <a:extLst>
              <a:ext uri="{FF2B5EF4-FFF2-40B4-BE49-F238E27FC236}">
                <a16:creationId xmlns:a16="http://schemas.microsoft.com/office/drawing/2014/main" id="{75F4B006-9F42-564D-898E-D1E383EB26C5}"/>
              </a:ext>
            </a:extLst>
          </p:cNvPr>
          <p:cNvPicPr>
            <a:picLocks noGrp="1" noChangeAspect="1"/>
          </p:cNvPicPr>
          <p:nvPr>
            <p:ph idx="1"/>
          </p:nvPr>
        </p:nvPicPr>
        <p:blipFill>
          <a:blip r:embed="rId2"/>
          <a:stretch>
            <a:fillRect/>
          </a:stretch>
        </p:blipFill>
        <p:spPr>
          <a:xfrm>
            <a:off x="866994" y="1370013"/>
            <a:ext cx="7410011" cy="3262312"/>
          </a:xfrm>
        </p:spPr>
      </p:pic>
      <p:sp>
        <p:nvSpPr>
          <p:cNvPr id="3" name="Slide Number Placeholder 2">
            <a:extLst>
              <a:ext uri="{FF2B5EF4-FFF2-40B4-BE49-F238E27FC236}">
                <a16:creationId xmlns:a16="http://schemas.microsoft.com/office/drawing/2014/main" id="{EECD15A7-77B4-AD4A-AED3-AED13898DBB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21900220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A4DDE-A462-3A44-96F0-E381BF69E928}"/>
              </a:ext>
            </a:extLst>
          </p:cNvPr>
          <p:cNvSpPr>
            <a:spLocks noGrp="1"/>
          </p:cNvSpPr>
          <p:nvPr>
            <p:ph type="title"/>
          </p:nvPr>
        </p:nvSpPr>
        <p:spPr/>
        <p:txBody>
          <a:bodyPr/>
          <a:lstStyle/>
          <a:p>
            <a:r>
              <a:rPr lang="en-US" dirty="0"/>
              <a:t>Participants in Our Survey</a:t>
            </a:r>
          </a:p>
        </p:txBody>
      </p:sp>
      <p:pic>
        <p:nvPicPr>
          <p:cNvPr id="5" name="Content Placeholder 4" descr="A screenshot of a cell phone&#10;&#10;Description automatically generated">
            <a:extLst>
              <a:ext uri="{FF2B5EF4-FFF2-40B4-BE49-F238E27FC236}">
                <a16:creationId xmlns:a16="http://schemas.microsoft.com/office/drawing/2014/main" id="{B87AF62B-161A-0B4A-91B5-7A900DA8B1A3}"/>
              </a:ext>
            </a:extLst>
          </p:cNvPr>
          <p:cNvPicPr>
            <a:picLocks noGrp="1" noChangeAspect="1"/>
          </p:cNvPicPr>
          <p:nvPr>
            <p:ph idx="1"/>
          </p:nvPr>
        </p:nvPicPr>
        <p:blipFill rotWithShape="1">
          <a:blip r:embed="rId2"/>
          <a:srcRect t="17671"/>
          <a:stretch/>
        </p:blipFill>
        <p:spPr>
          <a:xfrm>
            <a:off x="441451" y="1946495"/>
            <a:ext cx="7754103" cy="2685830"/>
          </a:xfrm>
        </p:spPr>
      </p:pic>
      <p:sp>
        <p:nvSpPr>
          <p:cNvPr id="3" name="Rectangle 2">
            <a:extLst>
              <a:ext uri="{FF2B5EF4-FFF2-40B4-BE49-F238E27FC236}">
                <a16:creationId xmlns:a16="http://schemas.microsoft.com/office/drawing/2014/main" id="{7BAC499E-5200-CE4F-B7C3-7EBC73BA3983}"/>
              </a:ext>
            </a:extLst>
          </p:cNvPr>
          <p:cNvSpPr/>
          <p:nvPr/>
        </p:nvSpPr>
        <p:spPr>
          <a:xfrm>
            <a:off x="719751" y="1422589"/>
            <a:ext cx="7886700" cy="369332"/>
          </a:xfrm>
          <a:prstGeom prst="rect">
            <a:avLst/>
          </a:prstGeom>
        </p:spPr>
        <p:txBody>
          <a:bodyPr wrap="square">
            <a:spAutoFit/>
          </a:bodyPr>
          <a:lstStyle/>
          <a:p>
            <a:pPr marL="285750" indent="-285750">
              <a:buFont typeface="Arial" panose="020B0604020202020204" pitchFamily="34" charset="0"/>
              <a:buChar char="•"/>
            </a:pPr>
            <a:r>
              <a:rPr lang="en-US" i="1" dirty="0"/>
              <a:t>“I can understand almost all the "statistical" terms I encounter in papers.”</a:t>
            </a:r>
          </a:p>
        </p:txBody>
      </p:sp>
      <p:sp>
        <p:nvSpPr>
          <p:cNvPr id="4" name="Slide Number Placeholder 3">
            <a:extLst>
              <a:ext uri="{FF2B5EF4-FFF2-40B4-BE49-F238E27FC236}">
                <a16:creationId xmlns:a16="http://schemas.microsoft.com/office/drawing/2014/main" id="{BA3E6E73-401E-E940-9BEC-74C84C05AF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Tree>
    <p:extLst>
      <p:ext uri="{BB962C8B-B14F-4D97-AF65-F5344CB8AC3E}">
        <p14:creationId xmlns:p14="http://schemas.microsoft.com/office/powerpoint/2010/main" val="270287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E73AD-5810-0F41-92E9-3FC01EC2D3B8}"/>
              </a:ext>
            </a:extLst>
          </p:cNvPr>
          <p:cNvSpPr>
            <a:spLocks noGrp="1"/>
          </p:cNvSpPr>
          <p:nvPr>
            <p:ph type="title"/>
          </p:nvPr>
        </p:nvSpPr>
        <p:spPr/>
        <p:txBody>
          <a:bodyPr/>
          <a:lstStyle/>
          <a:p>
            <a:r>
              <a:rPr lang="en-US" dirty="0"/>
              <a:t>A Typical AI Experiment </a:t>
            </a:r>
          </a:p>
        </p:txBody>
      </p:sp>
      <p:graphicFrame>
        <p:nvGraphicFramePr>
          <p:cNvPr id="4" name="Content Placeholder 4">
            <a:extLst>
              <a:ext uri="{FF2B5EF4-FFF2-40B4-BE49-F238E27FC236}">
                <a16:creationId xmlns:a16="http://schemas.microsoft.com/office/drawing/2014/main" id="{AD2E160C-7EB5-6B49-9DB2-A5F2E66DA854}"/>
              </a:ext>
            </a:extLst>
          </p:cNvPr>
          <p:cNvGraphicFramePr>
            <a:graphicFrameLocks/>
          </p:cNvGraphicFramePr>
          <p:nvPr>
            <p:extLst>
              <p:ext uri="{D42A27DB-BD31-4B8C-83A1-F6EECF244321}">
                <p14:modId xmlns:p14="http://schemas.microsoft.com/office/powerpoint/2010/main" val="1468505789"/>
              </p:ext>
            </p:extLst>
          </p:nvPr>
        </p:nvGraphicFramePr>
        <p:xfrm>
          <a:off x="1079886" y="3382784"/>
          <a:ext cx="2549564" cy="1188720"/>
        </p:xfrm>
        <a:graphic>
          <a:graphicData uri="http://schemas.openxmlformats.org/drawingml/2006/table">
            <a:tbl>
              <a:tblPr firstRow="1" bandRow="1">
                <a:tableStyleId>{69012ECD-51FC-41F1-AA8D-1B2483CD663E}</a:tableStyleId>
              </a:tblPr>
              <a:tblGrid>
                <a:gridCol w="1274782">
                  <a:extLst>
                    <a:ext uri="{9D8B030D-6E8A-4147-A177-3AD203B41FA5}">
                      <a16:colId xmlns:a16="http://schemas.microsoft.com/office/drawing/2014/main" val="1197374637"/>
                    </a:ext>
                  </a:extLst>
                </a:gridCol>
                <a:gridCol w="1274782">
                  <a:extLst>
                    <a:ext uri="{9D8B030D-6E8A-4147-A177-3AD203B41FA5}">
                      <a16:colId xmlns:a16="http://schemas.microsoft.com/office/drawing/2014/main" val="782520329"/>
                    </a:ext>
                  </a:extLst>
                </a:gridCol>
              </a:tblGrid>
              <a:tr h="264103">
                <a:tc>
                  <a:txBody>
                    <a:bodyPr/>
                    <a:lstStyle/>
                    <a:p>
                      <a:pPr algn="ctr"/>
                      <a:r>
                        <a:rPr lang="en-US" sz="2000" dirty="0"/>
                        <a:t>System</a:t>
                      </a:r>
                    </a:p>
                  </a:txBody>
                  <a:tcPr/>
                </a:tc>
                <a:tc>
                  <a:txBody>
                    <a:bodyPr/>
                    <a:lstStyle/>
                    <a:p>
                      <a:pPr algn="ctr"/>
                      <a:r>
                        <a:rPr lang="en-US" sz="2000" dirty="0"/>
                        <a:t>Accuracy</a:t>
                      </a:r>
                    </a:p>
                  </a:txBody>
                  <a:tcPr/>
                </a:tc>
                <a:extLst>
                  <a:ext uri="{0D108BD9-81ED-4DB2-BD59-A6C34878D82A}">
                    <a16:rowId xmlns:a16="http://schemas.microsoft.com/office/drawing/2014/main" val="778689571"/>
                  </a:ext>
                </a:extLst>
              </a:tr>
              <a:tr h="264103">
                <a:tc>
                  <a:txBody>
                    <a:bodyPr/>
                    <a:lstStyle/>
                    <a:p>
                      <a:pPr algn="ctr"/>
                      <a:r>
                        <a:rPr lang="en-US" sz="2000" dirty="0"/>
                        <a:t>Ⓐ</a:t>
                      </a:r>
                    </a:p>
                  </a:txBody>
                  <a:tcPr/>
                </a:tc>
                <a:tc>
                  <a:txBody>
                    <a:bodyPr/>
                    <a:lstStyle/>
                    <a:p>
                      <a:pPr algn="ctr"/>
                      <a:r>
                        <a:rPr lang="en-US" sz="2000" dirty="0"/>
                        <a:t>72.4</a:t>
                      </a:r>
                    </a:p>
                  </a:txBody>
                  <a:tcPr/>
                </a:tc>
                <a:extLst>
                  <a:ext uri="{0D108BD9-81ED-4DB2-BD59-A6C34878D82A}">
                    <a16:rowId xmlns:a16="http://schemas.microsoft.com/office/drawing/2014/main" val="2986608473"/>
                  </a:ext>
                </a:extLst>
              </a:tr>
              <a:tr h="264103">
                <a:tc>
                  <a:txBody>
                    <a:bodyPr/>
                    <a:lstStyle/>
                    <a:p>
                      <a:pPr algn="ctr"/>
                      <a:r>
                        <a:rPr lang="en-US" sz="2000" dirty="0"/>
                        <a:t>Ⓑ</a:t>
                      </a:r>
                    </a:p>
                  </a:txBody>
                  <a:tcPr/>
                </a:tc>
                <a:tc>
                  <a:txBody>
                    <a:bodyPr/>
                    <a:lstStyle/>
                    <a:p>
                      <a:pPr algn="ctr"/>
                      <a:r>
                        <a:rPr lang="en-US" sz="2000" dirty="0"/>
                        <a:t>68.9</a:t>
                      </a:r>
                    </a:p>
                  </a:txBody>
                  <a:tcPr/>
                </a:tc>
                <a:extLst>
                  <a:ext uri="{0D108BD9-81ED-4DB2-BD59-A6C34878D82A}">
                    <a16:rowId xmlns:a16="http://schemas.microsoft.com/office/drawing/2014/main" val="536831926"/>
                  </a:ext>
                </a:extLst>
              </a:tr>
            </a:tbl>
          </a:graphicData>
        </a:graphic>
      </p:graphicFrame>
      <p:sp>
        <p:nvSpPr>
          <p:cNvPr id="15" name="Rectangle 14">
            <a:extLst>
              <a:ext uri="{FF2B5EF4-FFF2-40B4-BE49-F238E27FC236}">
                <a16:creationId xmlns:a16="http://schemas.microsoft.com/office/drawing/2014/main" id="{4A761C3C-9C9E-E04C-BEB0-7F69A281FA3B}"/>
              </a:ext>
            </a:extLst>
          </p:cNvPr>
          <p:cNvSpPr/>
          <p:nvPr/>
        </p:nvSpPr>
        <p:spPr>
          <a:xfrm>
            <a:off x="6062620" y="2549431"/>
            <a:ext cx="1709095" cy="641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6" name="Rectangle 15">
            <a:extLst>
              <a:ext uri="{FF2B5EF4-FFF2-40B4-BE49-F238E27FC236}">
                <a16:creationId xmlns:a16="http://schemas.microsoft.com/office/drawing/2014/main" id="{71E28139-94F9-0A4B-900F-3793C4998A30}"/>
              </a:ext>
            </a:extLst>
          </p:cNvPr>
          <p:cNvSpPr/>
          <p:nvPr/>
        </p:nvSpPr>
        <p:spPr>
          <a:xfrm>
            <a:off x="6062620" y="3932442"/>
            <a:ext cx="1709095" cy="641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7" name="Arc 16">
            <a:extLst>
              <a:ext uri="{FF2B5EF4-FFF2-40B4-BE49-F238E27FC236}">
                <a16:creationId xmlns:a16="http://schemas.microsoft.com/office/drawing/2014/main" id="{814D8D58-420C-3242-821B-EB91CF7E2C2B}"/>
              </a:ext>
            </a:extLst>
          </p:cNvPr>
          <p:cNvSpPr/>
          <p:nvPr/>
        </p:nvSpPr>
        <p:spPr>
          <a:xfrm>
            <a:off x="7193661" y="2875110"/>
            <a:ext cx="1156106" cy="1405844"/>
          </a:xfrm>
          <a:prstGeom prst="arc">
            <a:avLst>
              <a:gd name="adj1" fmla="val 16200000"/>
              <a:gd name="adj2" fmla="val 5462077"/>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sz="1500" b="1" dirty="0"/>
          </a:p>
        </p:txBody>
      </p:sp>
      <p:sp>
        <p:nvSpPr>
          <p:cNvPr id="18" name="Arc 17">
            <a:extLst>
              <a:ext uri="{FF2B5EF4-FFF2-40B4-BE49-F238E27FC236}">
                <a16:creationId xmlns:a16="http://schemas.microsoft.com/office/drawing/2014/main" id="{10928C70-0502-7945-B1F0-3AB4756E29DD}"/>
              </a:ext>
            </a:extLst>
          </p:cNvPr>
          <p:cNvSpPr/>
          <p:nvPr/>
        </p:nvSpPr>
        <p:spPr>
          <a:xfrm rot="10800000">
            <a:off x="5459501" y="2875111"/>
            <a:ext cx="1156107" cy="1405842"/>
          </a:xfrm>
          <a:prstGeom prst="arc">
            <a:avLst>
              <a:gd name="adj1" fmla="val 16200000"/>
              <a:gd name="adj2" fmla="val 5462077"/>
            </a:avLst>
          </a:prstGeom>
          <a:ln w="57150">
            <a:headEnd type="none" w="med" len="med"/>
            <a:tailEnd type="triangl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sz="1500" b="1" dirty="0"/>
          </a:p>
        </p:txBody>
      </p:sp>
      <p:sp>
        <p:nvSpPr>
          <p:cNvPr id="19" name="TextBox 18">
            <a:extLst>
              <a:ext uri="{FF2B5EF4-FFF2-40B4-BE49-F238E27FC236}">
                <a16:creationId xmlns:a16="http://schemas.microsoft.com/office/drawing/2014/main" id="{C183CB97-5FE1-8247-A6B6-3DF9AD72061D}"/>
              </a:ext>
            </a:extLst>
          </p:cNvPr>
          <p:cNvSpPr txBox="1"/>
          <p:nvPr/>
        </p:nvSpPr>
        <p:spPr>
          <a:xfrm>
            <a:off x="4504964" y="3190463"/>
            <a:ext cx="934052" cy="784830"/>
          </a:xfrm>
          <a:prstGeom prst="rect">
            <a:avLst/>
          </a:prstGeom>
          <a:noFill/>
        </p:spPr>
        <p:txBody>
          <a:bodyPr wrap="square" rtlCol="0">
            <a:spAutoFit/>
          </a:bodyPr>
          <a:lstStyle/>
          <a:p>
            <a:pPr algn="ctr"/>
            <a:r>
              <a:rPr lang="en-US" sz="1500" dirty="0"/>
              <a:t>????</a:t>
            </a:r>
          </a:p>
          <a:p>
            <a:pPr algn="ctr"/>
            <a:r>
              <a:rPr lang="en-US" sz="1500" dirty="0"/>
              <a:t>Research </a:t>
            </a:r>
          </a:p>
          <a:p>
            <a:pPr algn="ctr"/>
            <a:r>
              <a:rPr lang="en-US" sz="1500" dirty="0"/>
              <a:t>Problem</a:t>
            </a:r>
          </a:p>
        </p:txBody>
      </p:sp>
      <p:sp>
        <p:nvSpPr>
          <p:cNvPr id="20" name="Rectangle 19">
            <a:extLst>
              <a:ext uri="{FF2B5EF4-FFF2-40B4-BE49-F238E27FC236}">
                <a16:creationId xmlns:a16="http://schemas.microsoft.com/office/drawing/2014/main" id="{C210F515-0464-C946-A5E1-45A20F41712C}"/>
              </a:ext>
            </a:extLst>
          </p:cNvPr>
          <p:cNvSpPr/>
          <p:nvPr/>
        </p:nvSpPr>
        <p:spPr>
          <a:xfrm>
            <a:off x="5127862" y="2582590"/>
            <a:ext cx="3578610" cy="553998"/>
          </a:xfrm>
          <a:prstGeom prst="rect">
            <a:avLst/>
          </a:prstGeom>
          <a:ln>
            <a:noFill/>
          </a:ln>
        </p:spPr>
        <p:txBody>
          <a:bodyPr wrap="square">
            <a:spAutoFit/>
          </a:bodyPr>
          <a:lstStyle/>
          <a:p>
            <a:pPr algn="ctr"/>
            <a:r>
              <a:rPr lang="en-US" sz="1500" b="1" dirty="0">
                <a:solidFill>
                  <a:schemeClr val="bg1"/>
                </a:solidFill>
              </a:rPr>
              <a:t>Hypothesis,</a:t>
            </a:r>
            <a:br>
              <a:rPr lang="en-US" sz="1500" b="1" dirty="0">
                <a:solidFill>
                  <a:schemeClr val="bg1"/>
                </a:solidFill>
              </a:rPr>
            </a:br>
            <a:r>
              <a:rPr lang="en-US" sz="1500" b="1" dirty="0">
                <a:solidFill>
                  <a:schemeClr val="bg1"/>
                </a:solidFill>
              </a:rPr>
              <a:t>or a General Premise </a:t>
            </a:r>
          </a:p>
        </p:txBody>
      </p:sp>
      <p:sp>
        <p:nvSpPr>
          <p:cNvPr id="21" name="Rectangle 20">
            <a:extLst>
              <a:ext uri="{FF2B5EF4-FFF2-40B4-BE49-F238E27FC236}">
                <a16:creationId xmlns:a16="http://schemas.microsoft.com/office/drawing/2014/main" id="{4068ACD4-CC4D-594C-AAFB-69A1AE953D2A}"/>
              </a:ext>
            </a:extLst>
          </p:cNvPr>
          <p:cNvSpPr/>
          <p:nvPr/>
        </p:nvSpPr>
        <p:spPr>
          <a:xfrm>
            <a:off x="6294352" y="3978883"/>
            <a:ext cx="1244832" cy="553998"/>
          </a:xfrm>
          <a:prstGeom prst="rect">
            <a:avLst/>
          </a:prstGeom>
        </p:spPr>
        <p:txBody>
          <a:bodyPr wrap="square">
            <a:spAutoFit/>
          </a:bodyPr>
          <a:lstStyle/>
          <a:p>
            <a:pPr algn="ctr"/>
            <a:r>
              <a:rPr lang="en-US" sz="1500" b="1" dirty="0">
                <a:solidFill>
                  <a:schemeClr val="bg1"/>
                </a:solidFill>
              </a:rPr>
              <a:t>Empirical </a:t>
            </a:r>
            <a:br>
              <a:rPr lang="en-US" sz="1500" b="1" dirty="0">
                <a:solidFill>
                  <a:schemeClr val="bg1"/>
                </a:solidFill>
              </a:rPr>
            </a:br>
            <a:r>
              <a:rPr lang="en-US" sz="1500" b="1" dirty="0">
                <a:solidFill>
                  <a:schemeClr val="bg1"/>
                </a:solidFill>
              </a:rPr>
              <a:t>Observations</a:t>
            </a:r>
          </a:p>
        </p:txBody>
      </p:sp>
      <p:sp>
        <p:nvSpPr>
          <p:cNvPr id="25" name="Freeform 24">
            <a:extLst>
              <a:ext uri="{FF2B5EF4-FFF2-40B4-BE49-F238E27FC236}">
                <a16:creationId xmlns:a16="http://schemas.microsoft.com/office/drawing/2014/main" id="{A83423C0-AC40-E347-8474-B4CA8EA3FEC1}"/>
              </a:ext>
            </a:extLst>
          </p:cNvPr>
          <p:cNvSpPr/>
          <p:nvPr/>
        </p:nvSpPr>
        <p:spPr>
          <a:xfrm rot="559872">
            <a:off x="3764134" y="4297029"/>
            <a:ext cx="1958418" cy="145407"/>
          </a:xfrm>
          <a:custGeom>
            <a:avLst/>
            <a:gdLst>
              <a:gd name="connsiteX0" fmla="*/ 2892972 w 2892972"/>
              <a:gd name="connsiteY0" fmla="*/ 0 h 537177"/>
              <a:gd name="connsiteX1" fmla="*/ 2514600 w 2892972"/>
              <a:gd name="connsiteY1" fmla="*/ 449318 h 537177"/>
              <a:gd name="connsiteX2" fmla="*/ 1915510 w 2892972"/>
              <a:gd name="connsiteY2" fmla="*/ 536028 h 537177"/>
              <a:gd name="connsiteX3" fmla="*/ 867104 w 2892972"/>
              <a:gd name="connsiteY3" fmla="*/ 425669 h 537177"/>
              <a:gd name="connsiteX4" fmla="*/ 0 w 2892972"/>
              <a:gd name="connsiteY4" fmla="*/ 299545 h 53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2972" h="537177">
                <a:moveTo>
                  <a:pt x="2892972" y="0"/>
                </a:moveTo>
                <a:cubicBezTo>
                  <a:pt x="2785241" y="179990"/>
                  <a:pt x="2677510" y="359980"/>
                  <a:pt x="2514600" y="449318"/>
                </a:cubicBezTo>
                <a:cubicBezTo>
                  <a:pt x="2351690" y="538656"/>
                  <a:pt x="2190093" y="539969"/>
                  <a:pt x="1915510" y="536028"/>
                </a:cubicBezTo>
                <a:cubicBezTo>
                  <a:pt x="1640927" y="532087"/>
                  <a:pt x="1186356" y="465083"/>
                  <a:pt x="867104" y="425669"/>
                </a:cubicBezTo>
                <a:cubicBezTo>
                  <a:pt x="547852" y="386255"/>
                  <a:pt x="273926" y="342900"/>
                  <a:pt x="0" y="299545"/>
                </a:cubicBezTo>
              </a:path>
            </a:pathLst>
          </a:custGeom>
          <a:noFill/>
          <a:ln>
            <a:solidFill>
              <a:schemeClr val="tx1"/>
            </a:solidFill>
            <a:prstDash val="sysDot"/>
            <a:headEnd type="none" w="med" len="med"/>
            <a:tailEnd type="arrow" w="med" len="med"/>
            <a:extLst>
              <a:ext uri="{C807C97D-BFC1-408E-A445-0C87EB9F89A2}">
                <ask:lineSketchStyleProps xmlns:ask="http://schemas.microsoft.com/office/drawing/2018/sketchyshapes" sd="1219033472">
                  <a:custGeom>
                    <a:avLst/>
                    <a:gdLst>
                      <a:gd name="connsiteX0" fmla="*/ 2892972 w 2892972"/>
                      <a:gd name="connsiteY0" fmla="*/ 0 h 537177"/>
                      <a:gd name="connsiteX1" fmla="*/ 2514600 w 2892972"/>
                      <a:gd name="connsiteY1" fmla="*/ 449318 h 537177"/>
                      <a:gd name="connsiteX2" fmla="*/ 1915510 w 2892972"/>
                      <a:gd name="connsiteY2" fmla="*/ 536028 h 537177"/>
                      <a:gd name="connsiteX3" fmla="*/ 867104 w 2892972"/>
                      <a:gd name="connsiteY3" fmla="*/ 425669 h 537177"/>
                      <a:gd name="connsiteX4" fmla="*/ 0 w 2892972"/>
                      <a:gd name="connsiteY4" fmla="*/ 299545 h 53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2972" h="537177" extrusionOk="0">
                        <a:moveTo>
                          <a:pt x="2892972" y="0"/>
                        </a:moveTo>
                        <a:cubicBezTo>
                          <a:pt x="2746269" y="155951"/>
                          <a:pt x="2657619" y="367445"/>
                          <a:pt x="2514600" y="449318"/>
                        </a:cubicBezTo>
                        <a:cubicBezTo>
                          <a:pt x="2364400" y="541332"/>
                          <a:pt x="2164043" y="540797"/>
                          <a:pt x="1915510" y="536028"/>
                        </a:cubicBezTo>
                        <a:cubicBezTo>
                          <a:pt x="1632648" y="540172"/>
                          <a:pt x="1177138" y="516033"/>
                          <a:pt x="867104" y="425669"/>
                        </a:cubicBezTo>
                        <a:cubicBezTo>
                          <a:pt x="526063" y="374334"/>
                          <a:pt x="344012" y="376388"/>
                          <a:pt x="0" y="299545"/>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6" name="Freeform 25">
            <a:extLst>
              <a:ext uri="{FF2B5EF4-FFF2-40B4-BE49-F238E27FC236}">
                <a16:creationId xmlns:a16="http://schemas.microsoft.com/office/drawing/2014/main" id="{7CC34787-425F-A841-AF53-5EBE067B7748}"/>
              </a:ext>
            </a:extLst>
          </p:cNvPr>
          <p:cNvSpPr/>
          <p:nvPr/>
        </p:nvSpPr>
        <p:spPr>
          <a:xfrm rot="2798702" flipV="1">
            <a:off x="3209406" y="2907313"/>
            <a:ext cx="1634578" cy="46966"/>
          </a:xfrm>
          <a:custGeom>
            <a:avLst/>
            <a:gdLst>
              <a:gd name="connsiteX0" fmla="*/ 1261242 w 1261242"/>
              <a:gd name="connsiteY0" fmla="*/ 423455 h 423455"/>
              <a:gd name="connsiteX1" fmla="*/ 859221 w 1261242"/>
              <a:gd name="connsiteY1" fmla="*/ 45083 h 423455"/>
              <a:gd name="connsiteX2" fmla="*/ 0 w 1261242"/>
              <a:gd name="connsiteY2" fmla="*/ 21435 h 423455"/>
            </a:gdLst>
            <a:ahLst/>
            <a:cxnLst>
              <a:cxn ang="0">
                <a:pos x="connsiteX0" y="connsiteY0"/>
              </a:cxn>
              <a:cxn ang="0">
                <a:pos x="connsiteX1" y="connsiteY1"/>
              </a:cxn>
              <a:cxn ang="0">
                <a:pos x="connsiteX2" y="connsiteY2"/>
              </a:cxn>
            </a:cxnLst>
            <a:rect l="l" t="t" r="r" b="b"/>
            <a:pathLst>
              <a:path w="1261242" h="423455">
                <a:moveTo>
                  <a:pt x="1261242" y="423455"/>
                </a:moveTo>
                <a:cubicBezTo>
                  <a:pt x="1165335" y="267770"/>
                  <a:pt x="1069428" y="112086"/>
                  <a:pt x="859221" y="45083"/>
                </a:cubicBezTo>
                <a:cubicBezTo>
                  <a:pt x="649014" y="-21920"/>
                  <a:pt x="324507" y="-243"/>
                  <a:pt x="0" y="21435"/>
                </a:cubicBezTo>
              </a:path>
            </a:pathLst>
          </a:custGeom>
          <a:noFill/>
          <a:ln>
            <a:solidFill>
              <a:schemeClr val="tx1"/>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80FFABE-1440-0C44-A11C-EC389B9D6E9F}"/>
              </a:ext>
            </a:extLst>
          </p:cNvPr>
          <p:cNvSpPr/>
          <p:nvPr/>
        </p:nvSpPr>
        <p:spPr>
          <a:xfrm>
            <a:off x="1762113" y="4548644"/>
            <a:ext cx="1175322" cy="369332"/>
          </a:xfrm>
          <a:prstGeom prst="rect">
            <a:avLst/>
          </a:prstGeom>
        </p:spPr>
        <p:txBody>
          <a:bodyPr wrap="none">
            <a:spAutoFit/>
          </a:bodyPr>
          <a:lstStyle/>
          <a:p>
            <a:r>
              <a:rPr lang="en-US" dirty="0"/>
              <a:t>|D|= 2376</a:t>
            </a:r>
          </a:p>
        </p:txBody>
      </p:sp>
      <p:sp>
        <p:nvSpPr>
          <p:cNvPr id="22" name="Rectangle 21">
            <a:extLst>
              <a:ext uri="{FF2B5EF4-FFF2-40B4-BE49-F238E27FC236}">
                <a16:creationId xmlns:a16="http://schemas.microsoft.com/office/drawing/2014/main" id="{09A7DBEF-F4C0-B744-9CC2-F4882F20599E}"/>
              </a:ext>
            </a:extLst>
          </p:cNvPr>
          <p:cNvSpPr/>
          <p:nvPr/>
        </p:nvSpPr>
        <p:spPr>
          <a:xfrm>
            <a:off x="1762113" y="3093965"/>
            <a:ext cx="1133645" cy="246221"/>
          </a:xfrm>
          <a:prstGeom prst="rect">
            <a:avLst/>
          </a:prstGeom>
        </p:spPr>
        <p:txBody>
          <a:bodyPr wrap="none">
            <a:spAutoFit/>
          </a:bodyPr>
          <a:lstStyle/>
          <a:p>
            <a:pPr algn="ctr"/>
            <a:r>
              <a:rPr lang="en-US" sz="1000" dirty="0">
                <a:solidFill>
                  <a:srgbClr val="0010FB"/>
                </a:solidFill>
              </a:rPr>
              <a:t>(Clark et al., 2018)</a:t>
            </a:r>
          </a:p>
        </p:txBody>
      </p:sp>
      <p:sp>
        <p:nvSpPr>
          <p:cNvPr id="5" name="TextBox 4">
            <a:extLst>
              <a:ext uri="{FF2B5EF4-FFF2-40B4-BE49-F238E27FC236}">
                <a16:creationId xmlns:a16="http://schemas.microsoft.com/office/drawing/2014/main" id="{F308F7C8-6F87-EA4D-A591-7AF062B30BD1}"/>
              </a:ext>
            </a:extLst>
          </p:cNvPr>
          <p:cNvSpPr txBox="1"/>
          <p:nvPr/>
        </p:nvSpPr>
        <p:spPr>
          <a:xfrm>
            <a:off x="6664134" y="1778531"/>
            <a:ext cx="505267" cy="923330"/>
          </a:xfrm>
          <a:prstGeom prst="rect">
            <a:avLst/>
          </a:prstGeom>
          <a:noFill/>
        </p:spPr>
        <p:txBody>
          <a:bodyPr wrap="none" rtlCol="0">
            <a:spAutoFit/>
          </a:bodyPr>
          <a:lstStyle/>
          <a:p>
            <a:r>
              <a:rPr lang="en-US" sz="5400" dirty="0">
                <a:solidFill>
                  <a:srgbClr val="FF0000"/>
                </a:solidFill>
              </a:rPr>
              <a:t>?</a:t>
            </a:r>
          </a:p>
        </p:txBody>
      </p:sp>
      <p:sp>
        <p:nvSpPr>
          <p:cNvPr id="6" name="Rectangle 5">
            <a:extLst>
              <a:ext uri="{FF2B5EF4-FFF2-40B4-BE49-F238E27FC236}">
                <a16:creationId xmlns:a16="http://schemas.microsoft.com/office/drawing/2014/main" id="{A66954B3-3DC4-CA45-A93B-08B7D3867D23}"/>
              </a:ext>
            </a:extLst>
          </p:cNvPr>
          <p:cNvSpPr/>
          <p:nvPr/>
        </p:nvSpPr>
        <p:spPr>
          <a:xfrm>
            <a:off x="299691" y="1211058"/>
            <a:ext cx="854903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10FB"/>
                </a:solidFill>
              </a:rPr>
              <a:t>Can this apparent difference in performance be explained simply by </a:t>
            </a:r>
            <a:r>
              <a:rPr lang="en-US" b="1" dirty="0">
                <a:solidFill>
                  <a:srgbClr val="0010FB"/>
                </a:solidFill>
              </a:rPr>
              <a:t>random chance</a:t>
            </a:r>
            <a:r>
              <a:rPr lang="en-US" dirty="0">
                <a:solidFill>
                  <a:srgbClr val="0010FB"/>
                </a:solidFill>
              </a:rPr>
              <a:t>? </a:t>
            </a:r>
          </a:p>
          <a:p>
            <a:pPr marL="285750" indent="-285750">
              <a:buFont typeface="Arial" panose="020B0604020202020204" pitchFamily="34" charset="0"/>
              <a:buChar char="•"/>
            </a:pPr>
            <a:r>
              <a:rPr lang="en-US" dirty="0">
                <a:solidFill>
                  <a:srgbClr val="0010FB"/>
                </a:solidFill>
              </a:rPr>
              <a:t>Do we have sufficient evidence to conclude that </a:t>
            </a:r>
            <a:r>
              <a:rPr lang="en-US" dirty="0"/>
              <a:t>Ⓐ</a:t>
            </a:r>
            <a:r>
              <a:rPr lang="en-US" dirty="0">
                <a:solidFill>
                  <a:srgbClr val="0010FB"/>
                </a:solidFill>
              </a:rPr>
              <a:t> is in fact </a:t>
            </a:r>
            <a:r>
              <a:rPr lang="en-US" b="1" dirty="0">
                <a:solidFill>
                  <a:srgbClr val="0010FB"/>
                </a:solidFill>
              </a:rPr>
              <a:t>inherently </a:t>
            </a:r>
            <a:r>
              <a:rPr lang="en-US" dirty="0">
                <a:solidFill>
                  <a:srgbClr val="0010FB"/>
                </a:solidFill>
              </a:rPr>
              <a:t>stronger than </a:t>
            </a:r>
            <a:r>
              <a:rPr lang="en-US" dirty="0"/>
              <a:t>Ⓑ</a:t>
            </a:r>
            <a:r>
              <a:rPr lang="en-US" dirty="0">
                <a:solidFill>
                  <a:srgbClr val="0010FB"/>
                </a:solidFill>
              </a:rPr>
              <a:t> on these datasets?</a:t>
            </a:r>
          </a:p>
        </p:txBody>
      </p:sp>
      <p:sp>
        <p:nvSpPr>
          <p:cNvPr id="7" name="Slide Number Placeholder 6">
            <a:extLst>
              <a:ext uri="{FF2B5EF4-FFF2-40B4-BE49-F238E27FC236}">
                <a16:creationId xmlns:a16="http://schemas.microsoft.com/office/drawing/2014/main" id="{BC83650A-0602-644D-8E6B-036F373DC61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215618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 grpId="0"/>
      <p:bldP spid="22"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E73AD-5810-0F41-92E9-3FC01EC2D3B8}"/>
              </a:ext>
            </a:extLst>
          </p:cNvPr>
          <p:cNvSpPr>
            <a:spLocks noGrp="1"/>
          </p:cNvSpPr>
          <p:nvPr>
            <p:ph type="title"/>
          </p:nvPr>
        </p:nvSpPr>
        <p:spPr/>
        <p:txBody>
          <a:bodyPr/>
          <a:lstStyle/>
          <a:p>
            <a:r>
              <a:rPr lang="en-US" dirty="0"/>
              <a:t>A Typical AI Experiment: Example Hypotheses </a:t>
            </a:r>
          </a:p>
        </p:txBody>
      </p:sp>
      <p:graphicFrame>
        <p:nvGraphicFramePr>
          <p:cNvPr id="4" name="Content Placeholder 4">
            <a:extLst>
              <a:ext uri="{FF2B5EF4-FFF2-40B4-BE49-F238E27FC236}">
                <a16:creationId xmlns:a16="http://schemas.microsoft.com/office/drawing/2014/main" id="{AD2E160C-7EB5-6B49-9DB2-A5F2E66DA854}"/>
              </a:ext>
            </a:extLst>
          </p:cNvPr>
          <p:cNvGraphicFramePr>
            <a:graphicFrameLocks/>
          </p:cNvGraphicFramePr>
          <p:nvPr>
            <p:extLst>
              <p:ext uri="{D42A27DB-BD31-4B8C-83A1-F6EECF244321}">
                <p14:modId xmlns:p14="http://schemas.microsoft.com/office/powerpoint/2010/main" val="4115765356"/>
              </p:ext>
            </p:extLst>
          </p:nvPr>
        </p:nvGraphicFramePr>
        <p:xfrm>
          <a:off x="5135033" y="1200150"/>
          <a:ext cx="2920154" cy="1371600"/>
        </p:xfrm>
        <a:graphic>
          <a:graphicData uri="http://schemas.openxmlformats.org/drawingml/2006/table">
            <a:tbl>
              <a:tblPr firstRow="1" bandRow="1">
                <a:tableStyleId>{69012ECD-51FC-41F1-AA8D-1B2483CD663E}</a:tableStyleId>
              </a:tblPr>
              <a:tblGrid>
                <a:gridCol w="1460077">
                  <a:extLst>
                    <a:ext uri="{9D8B030D-6E8A-4147-A177-3AD203B41FA5}">
                      <a16:colId xmlns:a16="http://schemas.microsoft.com/office/drawing/2014/main" val="1197374637"/>
                    </a:ext>
                  </a:extLst>
                </a:gridCol>
                <a:gridCol w="1460077">
                  <a:extLst>
                    <a:ext uri="{9D8B030D-6E8A-4147-A177-3AD203B41FA5}">
                      <a16:colId xmlns:a16="http://schemas.microsoft.com/office/drawing/2014/main" val="782520329"/>
                    </a:ext>
                  </a:extLst>
                </a:gridCol>
              </a:tblGrid>
              <a:tr h="370840">
                <a:tc>
                  <a:txBody>
                    <a:bodyPr/>
                    <a:lstStyle/>
                    <a:p>
                      <a:pPr algn="ctr"/>
                      <a:r>
                        <a:rPr lang="en-US" sz="2400" dirty="0"/>
                        <a:t>System</a:t>
                      </a:r>
                    </a:p>
                  </a:txBody>
                  <a:tcPr/>
                </a:tc>
                <a:tc>
                  <a:txBody>
                    <a:bodyPr/>
                    <a:lstStyle/>
                    <a:p>
                      <a:pPr algn="ctr"/>
                      <a:r>
                        <a:rPr lang="en-US" sz="2400" dirty="0"/>
                        <a:t>Accuracy</a:t>
                      </a:r>
                    </a:p>
                  </a:txBody>
                  <a:tcPr/>
                </a:tc>
                <a:extLst>
                  <a:ext uri="{0D108BD9-81ED-4DB2-BD59-A6C34878D82A}">
                    <a16:rowId xmlns:a16="http://schemas.microsoft.com/office/drawing/2014/main" val="778689571"/>
                  </a:ext>
                </a:extLst>
              </a:tr>
              <a:tr h="370840">
                <a:tc>
                  <a:txBody>
                    <a:bodyPr/>
                    <a:lstStyle/>
                    <a:p>
                      <a:pPr algn="ctr"/>
                      <a:r>
                        <a:rPr lang="en-US" sz="2400" dirty="0"/>
                        <a:t>Ⓐ</a:t>
                      </a:r>
                    </a:p>
                  </a:txBody>
                  <a:tcPr/>
                </a:tc>
                <a:tc>
                  <a:txBody>
                    <a:bodyPr/>
                    <a:lstStyle/>
                    <a:p>
                      <a:pPr algn="ctr"/>
                      <a:r>
                        <a:rPr lang="en-US" sz="2400" dirty="0"/>
                        <a:t>72.4</a:t>
                      </a:r>
                    </a:p>
                  </a:txBody>
                  <a:tcPr/>
                </a:tc>
                <a:extLst>
                  <a:ext uri="{0D108BD9-81ED-4DB2-BD59-A6C34878D82A}">
                    <a16:rowId xmlns:a16="http://schemas.microsoft.com/office/drawing/2014/main" val="2986608473"/>
                  </a:ext>
                </a:extLst>
              </a:tr>
              <a:tr h="370840">
                <a:tc>
                  <a:txBody>
                    <a:bodyPr/>
                    <a:lstStyle/>
                    <a:p>
                      <a:pPr algn="ctr"/>
                      <a:r>
                        <a:rPr lang="en-US" sz="2400" dirty="0"/>
                        <a:t>Ⓑ</a:t>
                      </a:r>
                    </a:p>
                  </a:txBody>
                  <a:tcPr/>
                </a:tc>
                <a:tc>
                  <a:txBody>
                    <a:bodyPr/>
                    <a:lstStyle/>
                    <a:p>
                      <a:pPr algn="ctr"/>
                      <a:r>
                        <a:rPr lang="en-US" sz="2400" dirty="0"/>
                        <a:t>68.9</a:t>
                      </a:r>
                    </a:p>
                  </a:txBody>
                  <a:tcPr/>
                </a:tc>
                <a:extLst>
                  <a:ext uri="{0D108BD9-81ED-4DB2-BD59-A6C34878D82A}">
                    <a16:rowId xmlns:a16="http://schemas.microsoft.com/office/drawing/2014/main" val="536831926"/>
                  </a:ext>
                </a:extLst>
              </a:tr>
            </a:tbl>
          </a:graphicData>
        </a:graphic>
      </p:graphicFrame>
      <p:sp>
        <p:nvSpPr>
          <p:cNvPr id="5" name="Rounded Rectangle 4">
            <a:extLst>
              <a:ext uri="{FF2B5EF4-FFF2-40B4-BE49-F238E27FC236}">
                <a16:creationId xmlns:a16="http://schemas.microsoft.com/office/drawing/2014/main" id="{2A50233C-AB57-DB4D-B39A-21F7BFBAE3FB}"/>
              </a:ext>
            </a:extLst>
          </p:cNvPr>
          <p:cNvSpPr/>
          <p:nvPr/>
        </p:nvSpPr>
        <p:spPr>
          <a:xfrm>
            <a:off x="920595" y="2814320"/>
            <a:ext cx="7315835" cy="167640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marL="285750" indent="-285750">
              <a:buFont typeface="Arial" panose="020B0604020202020204" pitchFamily="34" charset="0"/>
              <a:buChar char="•"/>
            </a:pPr>
            <a:r>
              <a:rPr lang="en-US" dirty="0">
                <a:solidFill>
                  <a:srgbClr val="FF0000"/>
                </a:solidFill>
              </a:rPr>
              <a:t>C1*:</a:t>
            </a:r>
            <a:r>
              <a:rPr lang="en-US" dirty="0"/>
              <a:t> Ⓐ and Ⓑ are </a:t>
            </a:r>
            <a:r>
              <a:rPr lang="en-US" b="1" dirty="0"/>
              <a:t>inherently different</a:t>
            </a:r>
            <a:r>
              <a:rPr lang="en-US" dirty="0"/>
              <a:t>, in the sense that </a:t>
            </a:r>
            <a:r>
              <a:rPr lang="en-US" b="1" dirty="0"/>
              <a:t>if</a:t>
            </a:r>
            <a:r>
              <a:rPr lang="en-US" dirty="0"/>
              <a:t> they were inherently </a:t>
            </a:r>
            <a:r>
              <a:rPr lang="en-US" b="1" dirty="0"/>
              <a:t>identical</a:t>
            </a:r>
            <a:r>
              <a:rPr lang="en-US" dirty="0"/>
              <a:t>, it would be highly </a:t>
            </a:r>
            <a:r>
              <a:rPr lang="en-US" b="1" dirty="0"/>
              <a:t>unlikely </a:t>
            </a:r>
            <a:r>
              <a:rPr lang="en-US" dirty="0"/>
              <a:t>to witness the observed 3.5% empirical gap.</a:t>
            </a:r>
          </a:p>
          <a:p>
            <a:pPr marL="285750" indent="-285750">
              <a:buFont typeface="Arial" panose="020B0604020202020204" pitchFamily="34" charset="0"/>
              <a:buChar char="•"/>
            </a:pPr>
            <a:r>
              <a:rPr lang="en-US" dirty="0">
                <a:solidFill>
                  <a:srgbClr val="FF0000"/>
                </a:solidFill>
              </a:rPr>
              <a:t>C2*:</a:t>
            </a:r>
            <a:r>
              <a:rPr lang="en-US" dirty="0"/>
              <a:t> Ⓐ and Ⓑ are </a:t>
            </a:r>
            <a:r>
              <a:rPr lang="en-US" b="1" dirty="0"/>
              <a:t>inherently different</a:t>
            </a:r>
            <a:r>
              <a:rPr lang="en-US" dirty="0"/>
              <a:t>, since with </a:t>
            </a:r>
            <a:r>
              <a:rPr lang="en-US" b="1" dirty="0"/>
              <a:t>probability</a:t>
            </a:r>
            <a:r>
              <a:rPr lang="en-US" dirty="0"/>
              <a:t> at least 95%, the inherent accuracy of Ⓐ </a:t>
            </a:r>
            <a:r>
              <a:rPr lang="en-US" b="1" dirty="0"/>
              <a:t>exceeds</a:t>
            </a:r>
            <a:r>
              <a:rPr lang="en-US" dirty="0"/>
              <a:t> that of Ⓑ by at least 𝛼%.</a:t>
            </a:r>
          </a:p>
        </p:txBody>
      </p:sp>
      <p:sp>
        <p:nvSpPr>
          <p:cNvPr id="6" name="Rounded Rectangular Callout 5">
            <a:extLst>
              <a:ext uri="{FF2B5EF4-FFF2-40B4-BE49-F238E27FC236}">
                <a16:creationId xmlns:a16="http://schemas.microsoft.com/office/drawing/2014/main" id="{1FE77543-ACDF-8440-ADE6-EBD05FB13C87}"/>
              </a:ext>
            </a:extLst>
          </p:cNvPr>
          <p:cNvSpPr/>
          <p:nvPr/>
        </p:nvSpPr>
        <p:spPr>
          <a:xfrm>
            <a:off x="7380452" y="4664590"/>
            <a:ext cx="1685906" cy="263526"/>
          </a:xfrm>
          <a:prstGeom prst="wedgeRoundRectCallout">
            <a:avLst>
              <a:gd name="adj1" fmla="val -26000"/>
              <a:gd name="adj2" fmla="val -967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And many more . . . </a:t>
            </a:r>
          </a:p>
        </p:txBody>
      </p:sp>
      <p:sp>
        <p:nvSpPr>
          <p:cNvPr id="7" name="Rectangle 6">
            <a:extLst>
              <a:ext uri="{FF2B5EF4-FFF2-40B4-BE49-F238E27FC236}">
                <a16:creationId xmlns:a16="http://schemas.microsoft.com/office/drawing/2014/main" id="{DEC6AF5F-2611-3449-BA8D-0E5C48792A40}"/>
              </a:ext>
            </a:extLst>
          </p:cNvPr>
          <p:cNvSpPr/>
          <p:nvPr/>
        </p:nvSpPr>
        <p:spPr>
          <a:xfrm>
            <a:off x="726285" y="4600257"/>
            <a:ext cx="6367769" cy="369332"/>
          </a:xfrm>
          <a:prstGeom prst="rect">
            <a:avLst/>
          </a:prstGeom>
        </p:spPr>
        <p:txBody>
          <a:bodyPr wrap="none">
            <a:spAutoFit/>
          </a:bodyPr>
          <a:lstStyle/>
          <a:p>
            <a:r>
              <a:rPr lang="en-US" sz="1600" dirty="0"/>
              <a:t>* Under some statistical assumptions about sampling of the observations.</a:t>
            </a:r>
            <a:r>
              <a:rPr lang="en-US" dirty="0"/>
              <a:t> </a:t>
            </a:r>
          </a:p>
        </p:txBody>
      </p:sp>
      <p:grpSp>
        <p:nvGrpSpPr>
          <p:cNvPr id="11" name="Group 10">
            <a:extLst>
              <a:ext uri="{FF2B5EF4-FFF2-40B4-BE49-F238E27FC236}">
                <a16:creationId xmlns:a16="http://schemas.microsoft.com/office/drawing/2014/main" id="{A90DE6CD-EFA5-CC49-A590-CFBD7F8D8FE4}"/>
              </a:ext>
            </a:extLst>
          </p:cNvPr>
          <p:cNvGrpSpPr/>
          <p:nvPr/>
        </p:nvGrpSpPr>
        <p:grpSpPr>
          <a:xfrm>
            <a:off x="1295400" y="2910986"/>
            <a:ext cx="6685463" cy="694554"/>
            <a:chOff x="1155517" y="2926080"/>
            <a:chExt cx="6685463" cy="694554"/>
          </a:xfrm>
        </p:grpSpPr>
        <p:sp>
          <p:nvSpPr>
            <p:cNvPr id="8" name="Rectangle 7">
              <a:extLst>
                <a:ext uri="{FF2B5EF4-FFF2-40B4-BE49-F238E27FC236}">
                  <a16:creationId xmlns:a16="http://schemas.microsoft.com/office/drawing/2014/main" id="{4844414A-9D03-B54F-917E-7FE9D001CE42}"/>
                </a:ext>
              </a:extLst>
            </p:cNvPr>
            <p:cNvSpPr/>
            <p:nvPr/>
          </p:nvSpPr>
          <p:spPr>
            <a:xfrm>
              <a:off x="4892040" y="2926080"/>
              <a:ext cx="2948940" cy="354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EAE3D9E-1223-8045-BB3B-A274AD5C4C1B}"/>
                </a:ext>
              </a:extLst>
            </p:cNvPr>
            <p:cNvSpPr/>
            <p:nvPr/>
          </p:nvSpPr>
          <p:spPr>
            <a:xfrm>
              <a:off x="1155517" y="3289164"/>
              <a:ext cx="2067743" cy="331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F81D3773-E1D8-DC49-943D-A97D1B3B8A17}"/>
              </a:ext>
            </a:extLst>
          </p:cNvPr>
          <p:cNvGrpSpPr/>
          <p:nvPr/>
        </p:nvGrpSpPr>
        <p:grpSpPr>
          <a:xfrm>
            <a:off x="980708" y="3231014"/>
            <a:ext cx="7031168" cy="621053"/>
            <a:chOff x="1024019" y="3191510"/>
            <a:chExt cx="7031168" cy="621053"/>
          </a:xfrm>
        </p:grpSpPr>
        <p:sp>
          <p:nvSpPr>
            <p:cNvPr id="10" name="Rectangle 9">
              <a:extLst>
                <a:ext uri="{FF2B5EF4-FFF2-40B4-BE49-F238E27FC236}">
                  <a16:creationId xmlns:a16="http://schemas.microsoft.com/office/drawing/2014/main" id="{02F6BE63-CB3A-0D45-B43C-CA7DCC760057}"/>
                </a:ext>
              </a:extLst>
            </p:cNvPr>
            <p:cNvSpPr/>
            <p:nvPr/>
          </p:nvSpPr>
          <p:spPr>
            <a:xfrm>
              <a:off x="3307327" y="3191510"/>
              <a:ext cx="4747860" cy="331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468A1B6-5A9A-C44F-A3EE-2371727EEF26}"/>
                </a:ext>
              </a:extLst>
            </p:cNvPr>
            <p:cNvSpPr/>
            <p:nvPr/>
          </p:nvSpPr>
          <p:spPr>
            <a:xfrm>
              <a:off x="1024019" y="3481093"/>
              <a:ext cx="2850751" cy="331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EF91BE2-FCFB-974B-AB32-D9EBF15EF397}"/>
              </a:ext>
            </a:extLst>
          </p:cNvPr>
          <p:cNvGrpSpPr/>
          <p:nvPr/>
        </p:nvGrpSpPr>
        <p:grpSpPr>
          <a:xfrm>
            <a:off x="1356603" y="3800545"/>
            <a:ext cx="6805261" cy="635018"/>
            <a:chOff x="1329936" y="3746944"/>
            <a:chExt cx="6805261" cy="635018"/>
          </a:xfrm>
        </p:grpSpPr>
        <p:sp>
          <p:nvSpPr>
            <p:cNvPr id="15" name="Rectangle 14">
              <a:extLst>
                <a:ext uri="{FF2B5EF4-FFF2-40B4-BE49-F238E27FC236}">
                  <a16:creationId xmlns:a16="http://schemas.microsoft.com/office/drawing/2014/main" id="{F66AF6D1-FBC4-AB47-94B3-81E48E89E6DD}"/>
                </a:ext>
              </a:extLst>
            </p:cNvPr>
            <p:cNvSpPr/>
            <p:nvPr/>
          </p:nvSpPr>
          <p:spPr>
            <a:xfrm>
              <a:off x="4967994" y="3746944"/>
              <a:ext cx="3167203" cy="331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FC896A9-F865-4444-955E-3083AEE69AF8}"/>
                </a:ext>
              </a:extLst>
            </p:cNvPr>
            <p:cNvSpPr/>
            <p:nvPr/>
          </p:nvSpPr>
          <p:spPr>
            <a:xfrm>
              <a:off x="1329936" y="4050492"/>
              <a:ext cx="4830834" cy="331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F5BA0616-932D-A745-B599-3C30C1595D2A}"/>
              </a:ext>
            </a:extLst>
          </p:cNvPr>
          <p:cNvSpPr/>
          <p:nvPr/>
        </p:nvSpPr>
        <p:spPr>
          <a:xfrm>
            <a:off x="6145136" y="4047542"/>
            <a:ext cx="1974426" cy="331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D42FF5-17CF-1A49-9C7B-928E0FACEB2B}"/>
              </a:ext>
            </a:extLst>
          </p:cNvPr>
          <p:cNvSpPr/>
          <p:nvPr/>
        </p:nvSpPr>
        <p:spPr>
          <a:xfrm>
            <a:off x="1103407" y="3766895"/>
            <a:ext cx="4057025" cy="331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5C78892-07F4-894B-8F47-2D00447764EE}"/>
              </a:ext>
            </a:extLst>
          </p:cNvPr>
          <p:cNvSpPr/>
          <p:nvPr/>
        </p:nvSpPr>
        <p:spPr>
          <a:xfrm>
            <a:off x="785352" y="1308350"/>
            <a:ext cx="338328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Spoiler Alert: </a:t>
            </a:r>
            <a:br>
              <a:rPr lang="en-US" b="1" dirty="0"/>
            </a:br>
            <a:br>
              <a:rPr lang="en-US" b="1" dirty="0"/>
            </a:br>
            <a:endParaRPr lang="en-US" i="1" dirty="0"/>
          </a:p>
        </p:txBody>
      </p:sp>
      <p:sp>
        <p:nvSpPr>
          <p:cNvPr id="22" name="Rectangle 21">
            <a:extLst>
              <a:ext uri="{FF2B5EF4-FFF2-40B4-BE49-F238E27FC236}">
                <a16:creationId xmlns:a16="http://schemas.microsoft.com/office/drawing/2014/main" id="{F62EDBE7-3552-8549-B4A4-64B088F919BF}"/>
              </a:ext>
            </a:extLst>
          </p:cNvPr>
          <p:cNvSpPr/>
          <p:nvPr/>
        </p:nvSpPr>
        <p:spPr>
          <a:xfrm>
            <a:off x="727832" y="1723539"/>
            <a:ext cx="3463660" cy="646331"/>
          </a:xfrm>
          <a:prstGeom prst="rect">
            <a:avLst/>
          </a:prstGeom>
        </p:spPr>
        <p:txBody>
          <a:bodyPr wrap="square">
            <a:spAutoFit/>
          </a:bodyPr>
          <a:lstStyle/>
          <a:p>
            <a:pPr algn="ctr"/>
            <a:r>
              <a:rPr lang="en-US" i="1" dirty="0">
                <a:solidFill>
                  <a:schemeClr val="bg1"/>
                </a:solidFill>
              </a:rPr>
              <a:t>Almost everyone uses </a:t>
            </a:r>
            <a:r>
              <a:rPr lang="en-US" b="1" i="1" dirty="0">
                <a:solidFill>
                  <a:schemeClr val="bg1"/>
                </a:solidFill>
              </a:rPr>
              <a:t>C1</a:t>
            </a:r>
            <a:r>
              <a:rPr lang="en-US" i="1" dirty="0">
                <a:solidFill>
                  <a:schemeClr val="bg1"/>
                </a:solidFill>
              </a:rPr>
              <a:t>, even though it is harder to interpret. </a:t>
            </a:r>
            <a:r>
              <a:rPr lang="en-US" i="1" u="sng" dirty="0">
                <a:solidFill>
                  <a:schemeClr val="bg1"/>
                </a:solidFill>
              </a:rPr>
              <a:t> </a:t>
            </a:r>
            <a:endParaRPr lang="en-US" i="1" dirty="0">
              <a:solidFill>
                <a:schemeClr val="bg1"/>
              </a:solidFill>
            </a:endParaRPr>
          </a:p>
        </p:txBody>
      </p:sp>
      <p:sp>
        <p:nvSpPr>
          <p:cNvPr id="23" name="Slide Number Placeholder 22">
            <a:extLst>
              <a:ext uri="{FF2B5EF4-FFF2-40B4-BE49-F238E27FC236}">
                <a16:creationId xmlns:a16="http://schemas.microsoft.com/office/drawing/2014/main" id="{F4FF2A77-5ED1-F94E-AD15-3BBE04D1ED2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406036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0" nodeType="clickEffect">
                                  <p:stCondLst>
                                    <p:cond delay="0"/>
                                  </p:stCondLst>
                                  <p:childTnLst>
                                    <p:animEffect transition="out" filter="fade">
                                      <p:cBhvr>
                                        <p:cTn id="37" dur="500"/>
                                        <p:tgtEl>
                                          <p:spTgt spid="19"/>
                                        </p:tgtEl>
                                      </p:cBhvr>
                                    </p:animEffect>
                                    <p:set>
                                      <p:cBhvr>
                                        <p:cTn id="38" dur="1" fill="hold">
                                          <p:stCondLst>
                                            <p:cond delay="499"/>
                                          </p:stCondLst>
                                        </p:cTn>
                                        <p:tgtEl>
                                          <p:spTgt spid="1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19" grpId="0" animBg="1"/>
      <p:bldP spid="20" grpId="1" animBg="1"/>
      <p:bldP spid="21" grpId="0" animBg="1"/>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49879B-F4D1-AC4F-AEDF-E1222C7249E7}"/>
              </a:ext>
            </a:extLst>
          </p:cNvPr>
          <p:cNvSpPr>
            <a:spLocks noGrp="1"/>
          </p:cNvSpPr>
          <p:nvPr>
            <p:ph idx="1"/>
          </p:nvPr>
        </p:nvSpPr>
        <p:spPr>
          <a:xfrm>
            <a:off x="628650" y="3928639"/>
            <a:ext cx="7886700" cy="704083"/>
          </a:xfrm>
        </p:spPr>
        <p:txBody>
          <a:bodyPr/>
          <a:lstStyle/>
          <a:p>
            <a:r>
              <a:rPr lang="en-US" dirty="0">
                <a:solidFill>
                  <a:srgbClr val="FF0000"/>
                </a:solidFill>
              </a:rPr>
              <a:t>Observation 1:</a:t>
            </a:r>
            <a:r>
              <a:rPr lang="en-US" dirty="0"/>
              <a:t> There are </a:t>
            </a:r>
            <a:r>
              <a:rPr lang="en-US" b="1" dirty="0"/>
              <a:t>many different hypotheses </a:t>
            </a:r>
            <a:r>
              <a:rPr lang="en-US" dirty="0"/>
              <a:t>that could address a </a:t>
            </a:r>
            <a:r>
              <a:rPr lang="en-US" b="1" dirty="0"/>
              <a:t>single research question</a:t>
            </a:r>
            <a:r>
              <a:rPr lang="en-US" dirty="0"/>
              <a:t>. </a:t>
            </a:r>
          </a:p>
        </p:txBody>
      </p:sp>
      <p:sp>
        <p:nvSpPr>
          <p:cNvPr id="4" name="Rectangle 3">
            <a:extLst>
              <a:ext uri="{FF2B5EF4-FFF2-40B4-BE49-F238E27FC236}">
                <a16:creationId xmlns:a16="http://schemas.microsoft.com/office/drawing/2014/main" id="{78E39479-E243-7A46-9864-38D60C1F2B18}"/>
              </a:ext>
            </a:extLst>
          </p:cNvPr>
          <p:cNvSpPr/>
          <p:nvPr/>
        </p:nvSpPr>
        <p:spPr>
          <a:xfrm>
            <a:off x="6197780" y="1524897"/>
            <a:ext cx="1968757"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Research Question</a:t>
            </a:r>
          </a:p>
        </p:txBody>
      </p:sp>
      <p:sp>
        <p:nvSpPr>
          <p:cNvPr id="7" name="Rectangle 6">
            <a:extLst>
              <a:ext uri="{FF2B5EF4-FFF2-40B4-BE49-F238E27FC236}">
                <a16:creationId xmlns:a16="http://schemas.microsoft.com/office/drawing/2014/main" id="{5C12CDF1-8F02-3946-8333-F906EACAAB9F}"/>
              </a:ext>
            </a:extLst>
          </p:cNvPr>
          <p:cNvSpPr/>
          <p:nvPr/>
        </p:nvSpPr>
        <p:spPr>
          <a:xfrm>
            <a:off x="3582675" y="1524897"/>
            <a:ext cx="1968757"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Hypothesis-1</a:t>
            </a:r>
          </a:p>
        </p:txBody>
      </p:sp>
      <p:cxnSp>
        <p:nvCxnSpPr>
          <p:cNvPr id="10" name="Straight Arrow Connector 9">
            <a:extLst>
              <a:ext uri="{FF2B5EF4-FFF2-40B4-BE49-F238E27FC236}">
                <a16:creationId xmlns:a16="http://schemas.microsoft.com/office/drawing/2014/main" id="{D73D6ED9-CA80-4540-B391-48FC8980C0E7}"/>
              </a:ext>
            </a:extLst>
          </p:cNvPr>
          <p:cNvCxnSpPr>
            <a:cxnSpLocks/>
            <a:stCxn id="7" idx="3"/>
            <a:endCxn id="4" idx="1"/>
          </p:cNvCxnSpPr>
          <p:nvPr/>
        </p:nvCxnSpPr>
        <p:spPr>
          <a:xfrm>
            <a:off x="5551432" y="1733790"/>
            <a:ext cx="646348" cy="0"/>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37E25B0-8BE4-594E-9FBB-FB5394B18E61}"/>
              </a:ext>
            </a:extLst>
          </p:cNvPr>
          <p:cNvGrpSpPr/>
          <p:nvPr/>
        </p:nvGrpSpPr>
        <p:grpSpPr>
          <a:xfrm>
            <a:off x="3582674" y="1897179"/>
            <a:ext cx="2573721" cy="716087"/>
            <a:chOff x="3582674" y="1897179"/>
            <a:chExt cx="2573721" cy="716087"/>
          </a:xfrm>
        </p:grpSpPr>
        <p:sp>
          <p:nvSpPr>
            <p:cNvPr id="15" name="Rectangle 14">
              <a:extLst>
                <a:ext uri="{FF2B5EF4-FFF2-40B4-BE49-F238E27FC236}">
                  <a16:creationId xmlns:a16="http://schemas.microsoft.com/office/drawing/2014/main" id="{CC7D07B7-42F9-A044-B7C5-B9E5BEF94210}"/>
                </a:ext>
              </a:extLst>
            </p:cNvPr>
            <p:cNvSpPr/>
            <p:nvPr/>
          </p:nvSpPr>
          <p:spPr>
            <a:xfrm>
              <a:off x="3582674" y="2195480"/>
              <a:ext cx="1968757"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Hypothesis-2</a:t>
              </a:r>
            </a:p>
          </p:txBody>
        </p:sp>
        <p:cxnSp>
          <p:nvCxnSpPr>
            <p:cNvPr id="19" name="Straight Arrow Connector 18">
              <a:extLst>
                <a:ext uri="{FF2B5EF4-FFF2-40B4-BE49-F238E27FC236}">
                  <a16:creationId xmlns:a16="http://schemas.microsoft.com/office/drawing/2014/main" id="{2CF0390E-459B-5C4F-BFAC-7E1E60A31EAA}"/>
                </a:ext>
              </a:extLst>
            </p:cNvPr>
            <p:cNvCxnSpPr>
              <a:cxnSpLocks/>
            </p:cNvCxnSpPr>
            <p:nvPr/>
          </p:nvCxnSpPr>
          <p:spPr>
            <a:xfrm flipV="1">
              <a:off x="5551431" y="1897179"/>
              <a:ext cx="604964" cy="54270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10F958E-EF9B-C547-B6D0-FE9BD33ADA60}"/>
              </a:ext>
            </a:extLst>
          </p:cNvPr>
          <p:cNvGrpSpPr/>
          <p:nvPr/>
        </p:nvGrpSpPr>
        <p:grpSpPr>
          <a:xfrm>
            <a:off x="3582674" y="2032092"/>
            <a:ext cx="2625001" cy="1251756"/>
            <a:chOff x="3582674" y="2032092"/>
            <a:chExt cx="2625001" cy="1251756"/>
          </a:xfrm>
        </p:grpSpPr>
        <p:sp>
          <p:nvSpPr>
            <p:cNvPr id="16" name="Rectangle 15">
              <a:extLst>
                <a:ext uri="{FF2B5EF4-FFF2-40B4-BE49-F238E27FC236}">
                  <a16:creationId xmlns:a16="http://schemas.microsoft.com/office/drawing/2014/main" id="{5E110D2C-3F01-D041-9B5D-E6671A752225}"/>
                </a:ext>
              </a:extLst>
            </p:cNvPr>
            <p:cNvSpPr/>
            <p:nvPr/>
          </p:nvSpPr>
          <p:spPr>
            <a:xfrm>
              <a:off x="3582674" y="2866062"/>
              <a:ext cx="1968757"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Hypothesis-3</a:t>
              </a:r>
            </a:p>
          </p:txBody>
        </p:sp>
        <p:cxnSp>
          <p:nvCxnSpPr>
            <p:cNvPr id="22" name="Straight Arrow Connector 21">
              <a:extLst>
                <a:ext uri="{FF2B5EF4-FFF2-40B4-BE49-F238E27FC236}">
                  <a16:creationId xmlns:a16="http://schemas.microsoft.com/office/drawing/2014/main" id="{E927DA72-CB56-A34B-9568-4B91CD8B1DA2}"/>
                </a:ext>
              </a:extLst>
            </p:cNvPr>
            <p:cNvCxnSpPr>
              <a:cxnSpLocks/>
              <a:stCxn id="16" idx="3"/>
            </p:cNvCxnSpPr>
            <p:nvPr/>
          </p:nvCxnSpPr>
          <p:spPr>
            <a:xfrm flipV="1">
              <a:off x="5551431" y="2032092"/>
              <a:ext cx="656244" cy="1042863"/>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36C3CD3D-98BD-294B-8941-73F57C25F2F7}"/>
              </a:ext>
            </a:extLst>
          </p:cNvPr>
          <p:cNvSpPr/>
          <p:nvPr/>
        </p:nvSpPr>
        <p:spPr>
          <a:xfrm rot="5400000">
            <a:off x="4402481" y="3316113"/>
            <a:ext cx="574196" cy="769441"/>
          </a:xfrm>
          <a:prstGeom prst="rect">
            <a:avLst/>
          </a:prstGeom>
          <a:noFill/>
        </p:spPr>
        <p:txBody>
          <a:bodyPr wrap="none">
            <a:spAutoFit/>
          </a:bodyPr>
          <a:lstStyle/>
          <a:p>
            <a:r>
              <a:rPr lang="en-US" sz="4400" dirty="0">
                <a:solidFill>
                  <a:schemeClr val="accent1">
                    <a:lumMod val="75000"/>
                  </a:schemeClr>
                </a:solidFill>
              </a:rPr>
              <a:t>…</a:t>
            </a:r>
          </a:p>
        </p:txBody>
      </p:sp>
      <p:sp>
        <p:nvSpPr>
          <p:cNvPr id="12" name="Slide Number Placeholder 11">
            <a:extLst>
              <a:ext uri="{FF2B5EF4-FFF2-40B4-BE49-F238E27FC236}">
                <a16:creationId xmlns:a16="http://schemas.microsoft.com/office/drawing/2014/main" id="{05C37DC7-2BE6-EA4C-B8F7-019C614FB4E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224082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D46F41-429F-4B45-9EA9-135448177482}"/>
              </a:ext>
            </a:extLst>
          </p:cNvPr>
          <p:cNvPicPr>
            <a:picLocks noChangeAspect="1"/>
          </p:cNvPicPr>
          <p:nvPr/>
        </p:nvPicPr>
        <p:blipFill>
          <a:blip r:embed="rId3"/>
          <a:stretch>
            <a:fillRect/>
          </a:stretch>
        </p:blipFill>
        <p:spPr>
          <a:xfrm>
            <a:off x="1873250" y="1301750"/>
            <a:ext cx="5401818" cy="2542032"/>
          </a:xfrm>
          <a:prstGeom prst="rect">
            <a:avLst/>
          </a:prstGeom>
        </p:spPr>
      </p:pic>
      <p:sp>
        <p:nvSpPr>
          <p:cNvPr id="3" name="Slide Number Placeholder 2">
            <a:extLst>
              <a:ext uri="{FF2B5EF4-FFF2-40B4-BE49-F238E27FC236}">
                <a16:creationId xmlns:a16="http://schemas.microsoft.com/office/drawing/2014/main" id="{17EB0BFB-A00B-3145-A9BE-674DADA4FD7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320313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32837</TotalTime>
  <Words>5913</Words>
  <Application>Microsoft Macintosh PowerPoint</Application>
  <PresentationFormat>On-screen Show (16:9)</PresentationFormat>
  <Paragraphs>737</Paragraphs>
  <Slides>58</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Calibri</vt:lpstr>
      <vt:lpstr>Cambria Math</vt:lpstr>
      <vt:lpstr>Arial</vt:lpstr>
      <vt:lpstr>Wingdings</vt:lpstr>
      <vt:lpstr>Segoe Print</vt:lpstr>
      <vt:lpstr>Calibri Light</vt:lpstr>
      <vt:lpstr>Times New Roman</vt:lpstr>
      <vt:lpstr>Office Theme</vt:lpstr>
      <vt:lpstr>Not All Claims are Created Equal:  Choosing the Right Statistical Approach to Assess Hypotheses</vt:lpstr>
      <vt:lpstr>The Cycle of Empirical Research</vt:lpstr>
      <vt:lpstr>Hypotheses</vt:lpstr>
      <vt:lpstr>PowerPoint Presentation</vt:lpstr>
      <vt:lpstr>PowerPoint Presentation</vt:lpstr>
      <vt:lpstr>A Typical AI Experiment </vt:lpstr>
      <vt:lpstr>A Typical AI Experiment: Example Hypotheses </vt:lpstr>
      <vt:lpstr>PowerPoint Presentation</vt:lpstr>
      <vt:lpstr>PowerPoint Presentation</vt:lpstr>
      <vt:lpstr>Hypothesis vs Statistical Techniques</vt:lpstr>
      <vt:lpstr>Omission of hypotheses</vt:lpstr>
      <vt:lpstr>Omission of hypotheses</vt:lpstr>
      <vt:lpstr>Talk Summary &amp; Statement</vt:lpstr>
      <vt:lpstr>Statistical tools in this work . . . </vt:lpstr>
      <vt:lpstr>PowerPoint Presentation</vt:lpstr>
      <vt:lpstr>Notation</vt:lpstr>
      <vt:lpstr>Null-Hypothesis Significance Testing</vt:lpstr>
      <vt:lpstr>P-value, Visualized</vt:lpstr>
      <vt:lpstr>Null-Hypothesis Significance Testing: Example</vt:lpstr>
      <vt:lpstr>Interpreting p-values </vt:lpstr>
      <vt:lpstr>Interpreting p-value</vt:lpstr>
      <vt:lpstr>Interpreting p-value</vt:lpstr>
      <vt:lpstr>Interpreting p-value</vt:lpstr>
      <vt:lpstr>Remember this?</vt:lpstr>
      <vt:lpstr>Intermediate Summary</vt:lpstr>
      <vt:lpstr>PowerPoint Presentation</vt:lpstr>
      <vt:lpstr>Posterior Intervals </vt:lpstr>
      <vt:lpstr>Posterior Intervals </vt:lpstr>
      <vt:lpstr>Posterior Intervals </vt:lpstr>
      <vt:lpstr>Posterior Intervals: Example </vt:lpstr>
      <vt:lpstr>Posterior Intervals: Example </vt:lpstr>
      <vt:lpstr>2nd Intermediate Summary</vt:lpstr>
      <vt:lpstr>Final Section:  Common Practices, Comparisons and Suggestions</vt:lpstr>
      <vt:lpstr>Survey of the NLP Community</vt:lpstr>
      <vt:lpstr>Survey of the NLP Community</vt:lpstr>
      <vt:lpstr>Participants in Our Survey</vt:lpstr>
      <vt:lpstr>Participants in Our Survey</vt:lpstr>
      <vt:lpstr>Trends and Patterns in the field</vt:lpstr>
      <vt:lpstr>PowerPoint Presentation</vt:lpstr>
      <vt:lpstr>Measures of [Un]Certainty</vt:lpstr>
      <vt:lpstr>Susceptibility to Misinterpretation</vt:lpstr>
      <vt:lpstr>Participants in Our Survey</vt:lpstr>
      <vt:lpstr>A Survey Question: Interpreting P-value</vt:lpstr>
      <vt:lpstr>Unintended Misleading Result by Iterative Testing</vt:lpstr>
      <vt:lpstr>The Need for Assumptions</vt:lpstr>
      <vt:lpstr>Ambiguity problem in interpreting “significance”</vt:lpstr>
      <vt:lpstr>Ambiguity problem in interpreting “significance”</vt:lpstr>
      <vt:lpstr>The Usage of “Significance”: Our Recommendation</vt:lpstr>
      <vt:lpstr>Tips and Suggestions </vt:lpstr>
      <vt:lpstr>Tips and Suggestions </vt:lpstr>
      <vt:lpstr>Tips and Suggestions </vt:lpstr>
      <vt:lpstr>Tips and Suggestions </vt:lpstr>
      <vt:lpstr>HyBayes Package</vt:lpstr>
      <vt:lpstr>PowerPoint Presentation</vt:lpstr>
      <vt:lpstr>          That’s it! </vt:lpstr>
      <vt:lpstr>Participants in our Survey</vt:lpstr>
      <vt:lpstr>Participants in our Survey</vt:lpstr>
      <vt:lpstr>Participants in Our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Representation Learning of  Scientific Papers from Citations</dc:title>
  <cp:lastModifiedBy>Daniel Khashabi</cp:lastModifiedBy>
  <cp:revision>434</cp:revision>
  <dcterms:modified xsi:type="dcterms:W3CDTF">2020-02-26T22:05:15Z</dcterms:modified>
</cp:coreProperties>
</file>